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0" r:id="rId3"/>
    <p:sldId id="271" r:id="rId4"/>
    <p:sldId id="272" r:id="rId5"/>
    <p:sldId id="281" r:id="rId6"/>
    <p:sldId id="257" r:id="rId7"/>
    <p:sldId id="258" r:id="rId8"/>
    <p:sldId id="259" r:id="rId9"/>
    <p:sldId id="260" r:id="rId10"/>
    <p:sldId id="261" r:id="rId11"/>
    <p:sldId id="267" r:id="rId12"/>
    <p:sldId id="268" r:id="rId13"/>
    <p:sldId id="279" r:id="rId14"/>
    <p:sldId id="276" r:id="rId15"/>
    <p:sldId id="277" r:id="rId16"/>
    <p:sldId id="278" r:id="rId17"/>
    <p:sldId id="280" r:id="rId18"/>
    <p:sldId id="274" r:id="rId19"/>
    <p:sldId id="275" r:id="rId20"/>
    <p:sldId id="262" r:id="rId21"/>
    <p:sldId id="263" r:id="rId22"/>
    <p:sldId id="264" r:id="rId23"/>
    <p:sldId id="265" r:id="rId24"/>
    <p:sldId id="282" r:id="rId25"/>
    <p:sldId id="283" r:id="rId26"/>
    <p:sldId id="284" r:id="rId27"/>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25" autoAdjust="0"/>
    <p:restoredTop sz="94660"/>
  </p:normalViewPr>
  <p:slideViewPr>
    <p:cSldViewPr snapToGrid="0">
      <p:cViewPr varScale="1">
        <p:scale>
          <a:sx n="79" d="100"/>
          <a:sy n="79" d="100"/>
        </p:scale>
        <p:origin x="162"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PT" smtClean="0"/>
              <a:t>Clique para editar o estilo</a:t>
            </a:r>
            <a:endParaRPr lang="pt-P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smtClean="0"/>
              <a:t>Clique para editar o estilo do subtítulo do Modelo Global</a:t>
            </a:r>
            <a:endParaRPr lang="pt-PT"/>
          </a:p>
        </p:txBody>
      </p:sp>
      <p:sp>
        <p:nvSpPr>
          <p:cNvPr id="4" name="Marcador de Posição da Data 3"/>
          <p:cNvSpPr>
            <a:spLocks noGrp="1"/>
          </p:cNvSpPr>
          <p:nvPr>
            <p:ph type="dt" sz="half" idx="10"/>
          </p:nvPr>
        </p:nvSpPr>
        <p:spPr/>
        <p:txBody>
          <a:bodyPr/>
          <a:lstStyle/>
          <a:p>
            <a:fld id="{2A9FFA03-2B1A-4652-B4CB-B600F356BA25}" type="datetimeFigureOut">
              <a:rPr lang="pt-PT" smtClean="0"/>
              <a:t>12/11/2025</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FAE058D4-92E5-45E3-BF47-F37756DDF5A7}" type="slidenum">
              <a:rPr lang="pt-PT" smtClean="0"/>
              <a:t>‹nº›</a:t>
            </a:fld>
            <a:endParaRPr lang="pt-PT"/>
          </a:p>
        </p:txBody>
      </p:sp>
    </p:spTree>
    <p:extLst>
      <p:ext uri="{BB962C8B-B14F-4D97-AF65-F5344CB8AC3E}">
        <p14:creationId xmlns:p14="http://schemas.microsoft.com/office/powerpoint/2010/main" val="672413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2A9FFA03-2B1A-4652-B4CB-B600F356BA25}" type="datetimeFigureOut">
              <a:rPr lang="pt-PT" smtClean="0"/>
              <a:t>12/11/2025</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FAE058D4-92E5-45E3-BF47-F37756DDF5A7}" type="slidenum">
              <a:rPr lang="pt-PT" smtClean="0"/>
              <a:t>‹nº›</a:t>
            </a:fld>
            <a:endParaRPr lang="pt-PT"/>
          </a:p>
        </p:txBody>
      </p:sp>
    </p:spTree>
    <p:extLst>
      <p:ext uri="{BB962C8B-B14F-4D97-AF65-F5344CB8AC3E}">
        <p14:creationId xmlns:p14="http://schemas.microsoft.com/office/powerpoint/2010/main" val="2224277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2A9FFA03-2B1A-4652-B4CB-B600F356BA25}" type="datetimeFigureOut">
              <a:rPr lang="pt-PT" smtClean="0"/>
              <a:t>12/11/2025</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FAE058D4-92E5-45E3-BF47-F37756DDF5A7}" type="slidenum">
              <a:rPr lang="pt-PT" smtClean="0"/>
              <a:t>‹nº›</a:t>
            </a:fld>
            <a:endParaRPr lang="pt-PT"/>
          </a:p>
        </p:txBody>
      </p:sp>
    </p:spTree>
    <p:extLst>
      <p:ext uri="{BB962C8B-B14F-4D97-AF65-F5344CB8AC3E}">
        <p14:creationId xmlns:p14="http://schemas.microsoft.com/office/powerpoint/2010/main" val="3871194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2A9FFA03-2B1A-4652-B4CB-B600F356BA25}" type="datetimeFigureOut">
              <a:rPr lang="pt-PT" smtClean="0"/>
              <a:t>12/11/2025</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FAE058D4-92E5-45E3-BF47-F37756DDF5A7}" type="slidenum">
              <a:rPr lang="pt-PT" smtClean="0"/>
              <a:t>‹nº›</a:t>
            </a:fld>
            <a:endParaRPr lang="pt-PT"/>
          </a:p>
        </p:txBody>
      </p:sp>
    </p:spTree>
    <p:extLst>
      <p:ext uri="{BB962C8B-B14F-4D97-AF65-F5344CB8AC3E}">
        <p14:creationId xmlns:p14="http://schemas.microsoft.com/office/powerpoint/2010/main" val="21776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PT" smtClean="0"/>
              <a:t>Clique para editar o estilo</a:t>
            </a:r>
            <a:endParaRPr lang="pt-PT"/>
          </a:p>
        </p:txBody>
      </p:sp>
      <p:sp>
        <p:nvSpPr>
          <p:cNvPr id="3" name="Marcador de Posição do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smtClean="0"/>
              <a:t>Editar os estilos de texto do Modelo Global</a:t>
            </a:r>
          </a:p>
        </p:txBody>
      </p:sp>
      <p:sp>
        <p:nvSpPr>
          <p:cNvPr id="4" name="Marcador de Posição da Data 3"/>
          <p:cNvSpPr>
            <a:spLocks noGrp="1"/>
          </p:cNvSpPr>
          <p:nvPr>
            <p:ph type="dt" sz="half" idx="10"/>
          </p:nvPr>
        </p:nvSpPr>
        <p:spPr/>
        <p:txBody>
          <a:bodyPr/>
          <a:lstStyle/>
          <a:p>
            <a:fld id="{2A9FFA03-2B1A-4652-B4CB-B600F356BA25}" type="datetimeFigureOut">
              <a:rPr lang="pt-PT" smtClean="0"/>
              <a:t>12/11/2025</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FAE058D4-92E5-45E3-BF47-F37756DDF5A7}" type="slidenum">
              <a:rPr lang="pt-PT" smtClean="0"/>
              <a:t>‹nº›</a:t>
            </a:fld>
            <a:endParaRPr lang="pt-PT"/>
          </a:p>
        </p:txBody>
      </p:sp>
    </p:spTree>
    <p:extLst>
      <p:ext uri="{BB962C8B-B14F-4D97-AF65-F5344CB8AC3E}">
        <p14:creationId xmlns:p14="http://schemas.microsoft.com/office/powerpoint/2010/main" val="862100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838200" y="1825625"/>
            <a:ext cx="5181600" cy="435133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172200" y="1825625"/>
            <a:ext cx="5181600" cy="435133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2A9FFA03-2B1A-4652-B4CB-B600F356BA25}" type="datetimeFigureOut">
              <a:rPr lang="pt-PT" smtClean="0"/>
              <a:t>12/11/2025</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FAE058D4-92E5-45E3-BF47-F37756DDF5A7}" type="slidenum">
              <a:rPr lang="pt-PT" smtClean="0"/>
              <a:t>‹nº›</a:t>
            </a:fld>
            <a:endParaRPr lang="pt-PT"/>
          </a:p>
        </p:txBody>
      </p:sp>
    </p:spTree>
    <p:extLst>
      <p:ext uri="{BB962C8B-B14F-4D97-AF65-F5344CB8AC3E}">
        <p14:creationId xmlns:p14="http://schemas.microsoft.com/office/powerpoint/2010/main" val="2586596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smtClean="0"/>
              <a:t>Clique para editar o estilo</a:t>
            </a:r>
            <a:endParaRPr lang="pt-PT"/>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2A9FFA03-2B1A-4652-B4CB-B600F356BA25}" type="datetimeFigureOut">
              <a:rPr lang="pt-PT" smtClean="0"/>
              <a:t>12/11/2025</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FAE058D4-92E5-45E3-BF47-F37756DDF5A7}" type="slidenum">
              <a:rPr lang="pt-PT" smtClean="0"/>
              <a:t>‹nº›</a:t>
            </a:fld>
            <a:endParaRPr lang="pt-PT"/>
          </a:p>
        </p:txBody>
      </p:sp>
    </p:spTree>
    <p:extLst>
      <p:ext uri="{BB962C8B-B14F-4D97-AF65-F5344CB8AC3E}">
        <p14:creationId xmlns:p14="http://schemas.microsoft.com/office/powerpoint/2010/main" val="3547302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2A9FFA03-2B1A-4652-B4CB-B600F356BA25}" type="datetimeFigureOut">
              <a:rPr lang="pt-PT" smtClean="0"/>
              <a:t>12/11/2025</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FAE058D4-92E5-45E3-BF47-F37756DDF5A7}" type="slidenum">
              <a:rPr lang="pt-PT" smtClean="0"/>
              <a:t>‹nº›</a:t>
            </a:fld>
            <a:endParaRPr lang="pt-PT"/>
          </a:p>
        </p:txBody>
      </p:sp>
    </p:spTree>
    <p:extLst>
      <p:ext uri="{BB962C8B-B14F-4D97-AF65-F5344CB8AC3E}">
        <p14:creationId xmlns:p14="http://schemas.microsoft.com/office/powerpoint/2010/main" val="386689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2A9FFA03-2B1A-4652-B4CB-B600F356BA25}" type="datetimeFigureOut">
              <a:rPr lang="pt-PT" smtClean="0"/>
              <a:t>12/11/2025</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FAE058D4-92E5-45E3-BF47-F37756DDF5A7}" type="slidenum">
              <a:rPr lang="pt-PT" smtClean="0"/>
              <a:t>‹nº›</a:t>
            </a:fld>
            <a:endParaRPr lang="pt-PT"/>
          </a:p>
        </p:txBody>
      </p:sp>
    </p:spTree>
    <p:extLst>
      <p:ext uri="{BB962C8B-B14F-4D97-AF65-F5344CB8AC3E}">
        <p14:creationId xmlns:p14="http://schemas.microsoft.com/office/powerpoint/2010/main" val="3514144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smtClean="0"/>
              <a:t>Clique para editar o estilo</a:t>
            </a:r>
            <a:endParaRPr lang="pt-PT"/>
          </a:p>
        </p:txBody>
      </p:sp>
      <p:sp>
        <p:nvSpPr>
          <p:cNvPr id="3" name="Marcador de Posição de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2A9FFA03-2B1A-4652-B4CB-B600F356BA25}" type="datetimeFigureOut">
              <a:rPr lang="pt-PT" smtClean="0"/>
              <a:t>12/11/2025</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FAE058D4-92E5-45E3-BF47-F37756DDF5A7}" type="slidenum">
              <a:rPr lang="pt-PT" smtClean="0"/>
              <a:t>‹nº›</a:t>
            </a:fld>
            <a:endParaRPr lang="pt-PT"/>
          </a:p>
        </p:txBody>
      </p:sp>
    </p:spTree>
    <p:extLst>
      <p:ext uri="{BB962C8B-B14F-4D97-AF65-F5344CB8AC3E}">
        <p14:creationId xmlns:p14="http://schemas.microsoft.com/office/powerpoint/2010/main" val="2275030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smtClean="0"/>
              <a:t>Clique para editar o estilo</a:t>
            </a:r>
            <a:endParaRPr lang="pt-PT"/>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2A9FFA03-2B1A-4652-B4CB-B600F356BA25}" type="datetimeFigureOut">
              <a:rPr lang="pt-PT" smtClean="0"/>
              <a:t>12/11/2025</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FAE058D4-92E5-45E3-BF47-F37756DDF5A7}" type="slidenum">
              <a:rPr lang="pt-PT" smtClean="0"/>
              <a:t>‹nº›</a:t>
            </a:fld>
            <a:endParaRPr lang="pt-PT"/>
          </a:p>
        </p:txBody>
      </p:sp>
    </p:spTree>
    <p:extLst>
      <p:ext uri="{BB962C8B-B14F-4D97-AF65-F5344CB8AC3E}">
        <p14:creationId xmlns:p14="http://schemas.microsoft.com/office/powerpoint/2010/main" val="3690264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FFA03-2B1A-4652-B4CB-B600F356BA25}" type="datetimeFigureOut">
              <a:rPr lang="pt-PT" smtClean="0"/>
              <a:t>12/11/2025</a:t>
            </a:fld>
            <a:endParaRPr lang="pt-PT"/>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E058D4-92E5-45E3-BF47-F37756DDF5A7}" type="slidenum">
              <a:rPr lang="pt-PT" smtClean="0"/>
              <a:t>‹nº›</a:t>
            </a:fld>
            <a:endParaRPr lang="pt-PT"/>
          </a:p>
        </p:txBody>
      </p:sp>
    </p:spTree>
    <p:extLst>
      <p:ext uri="{BB962C8B-B14F-4D97-AF65-F5344CB8AC3E}">
        <p14:creationId xmlns:p14="http://schemas.microsoft.com/office/powerpoint/2010/main" val="1984354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255131" y="912813"/>
            <a:ext cx="7105650" cy="2387600"/>
          </a:xfrm>
        </p:spPr>
        <p:txBody>
          <a:bodyPr>
            <a:normAutofit/>
          </a:bodyPr>
          <a:lstStyle/>
          <a:p>
            <a:r>
              <a:rPr lang="pt-PT" sz="3000" dirty="0"/>
              <a:t>Análise Quantitativa de Dados </a:t>
            </a:r>
            <a:br>
              <a:rPr lang="pt-PT" sz="3000" dirty="0"/>
            </a:br>
            <a:r>
              <a:rPr lang="pt-PT" sz="3000" dirty="0"/>
              <a:t>em Marketing</a:t>
            </a:r>
          </a:p>
        </p:txBody>
      </p:sp>
      <p:sp>
        <p:nvSpPr>
          <p:cNvPr id="3" name="Subtítulo 2"/>
          <p:cNvSpPr>
            <a:spLocks noGrp="1"/>
          </p:cNvSpPr>
          <p:nvPr>
            <p:ph type="subTitle" idx="1"/>
          </p:nvPr>
        </p:nvSpPr>
        <p:spPr>
          <a:xfrm>
            <a:off x="2369684" y="3423444"/>
            <a:ext cx="9144000" cy="1655762"/>
          </a:xfrm>
        </p:spPr>
        <p:txBody>
          <a:bodyPr>
            <a:normAutofit/>
          </a:bodyPr>
          <a:lstStyle/>
          <a:p>
            <a:r>
              <a:rPr lang="pt-PT" sz="2000" b="1" dirty="0"/>
              <a:t>Mestrado em Marketing</a:t>
            </a:r>
          </a:p>
        </p:txBody>
      </p:sp>
      <p:pic>
        <p:nvPicPr>
          <p:cNvPr id="1026" name="Picture 2" descr="ISEG | UNPRM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7725" y="281543"/>
            <a:ext cx="2009775" cy="105513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2625" y="1803400"/>
            <a:ext cx="2246709" cy="3994150"/>
          </a:xfrm>
          <a:prstGeom prst="rect">
            <a:avLst/>
          </a:prstGeom>
        </p:spPr>
      </p:pic>
      <p:pic>
        <p:nvPicPr>
          <p:cNvPr id="5" name="Imagem 4"/>
          <p:cNvPicPr>
            <a:picLocks noChangeAspect="1"/>
          </p:cNvPicPr>
          <p:nvPr/>
        </p:nvPicPr>
        <p:blipFill>
          <a:blip r:embed="rId4"/>
          <a:stretch>
            <a:fillRect/>
          </a:stretch>
        </p:blipFill>
        <p:spPr>
          <a:xfrm>
            <a:off x="-1879600" y="0"/>
            <a:ext cx="5592686" cy="6858000"/>
          </a:xfrm>
          <a:prstGeom prst="rect">
            <a:avLst/>
          </a:prstGeom>
        </p:spPr>
      </p:pic>
      <p:sp>
        <p:nvSpPr>
          <p:cNvPr id="6" name="CaixaDeTexto 5"/>
          <p:cNvSpPr txBox="1"/>
          <p:nvPr/>
        </p:nvSpPr>
        <p:spPr>
          <a:xfrm>
            <a:off x="9572625" y="5830103"/>
            <a:ext cx="2470564" cy="523220"/>
          </a:xfrm>
          <a:prstGeom prst="rect">
            <a:avLst/>
          </a:prstGeom>
          <a:noFill/>
        </p:spPr>
        <p:txBody>
          <a:bodyPr wrap="square" rtlCol="0">
            <a:spAutoFit/>
          </a:bodyPr>
          <a:lstStyle/>
          <a:p>
            <a:r>
              <a:rPr lang="pt-PT" sz="1400" dirty="0"/>
              <a:t>Ana </a:t>
            </a:r>
            <a:r>
              <a:rPr lang="pt-PT" sz="1400" dirty="0" smtClean="0"/>
              <a:t>Brochado</a:t>
            </a:r>
          </a:p>
          <a:p>
            <a:r>
              <a:rPr lang="pt-PT" sz="1400" dirty="0" smtClean="0"/>
              <a:t>ana.brochado@iseg.ulisboa.pt</a:t>
            </a:r>
            <a:endParaRPr lang="pt-PT" sz="1400" dirty="0"/>
          </a:p>
        </p:txBody>
      </p:sp>
    </p:spTree>
    <p:extLst>
      <p:ext uri="{BB962C8B-B14F-4D97-AF65-F5344CB8AC3E}">
        <p14:creationId xmlns:p14="http://schemas.microsoft.com/office/powerpoint/2010/main" val="821307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smtClean="0"/>
              <a:t>Interpretação dos Coeficientes</a:t>
            </a:r>
            <a:endParaRPr lang="pt-PT" dirty="0"/>
          </a:p>
        </p:txBody>
      </p:sp>
      <p:sp>
        <p:nvSpPr>
          <p:cNvPr id="3" name="Marcador de Posição de Conteúdo 2"/>
          <p:cNvSpPr>
            <a:spLocks noGrp="1"/>
          </p:cNvSpPr>
          <p:nvPr>
            <p:ph idx="1"/>
          </p:nvPr>
        </p:nvSpPr>
        <p:spPr/>
        <p:txBody>
          <a:bodyPr/>
          <a:lstStyle/>
          <a:p>
            <a:r>
              <a:rPr lang="pt-PT" b="1" dirty="0" smtClean="0"/>
              <a:t>Coeficientes não padronizados (B):</a:t>
            </a:r>
            <a:r>
              <a:rPr lang="pt-PT" dirty="0" smtClean="0"/>
              <a:t> variação absoluta em Y quando X varia 1 unidade</a:t>
            </a:r>
          </a:p>
          <a:p>
            <a:r>
              <a:rPr lang="pt-PT" b="1" dirty="0" smtClean="0"/>
              <a:t>Coeficientes padronizados (β):</a:t>
            </a:r>
            <a:r>
              <a:rPr lang="pt-PT" dirty="0" smtClean="0"/>
              <a:t> importância relativa de cada variável</a:t>
            </a:r>
          </a:p>
          <a:p>
            <a:r>
              <a:rPr lang="pt-PT" b="1" dirty="0" smtClean="0"/>
              <a:t>Sinal de β (+ / −):</a:t>
            </a:r>
            <a:r>
              <a:rPr lang="pt-PT" dirty="0" smtClean="0"/>
              <a:t> direção da relação</a:t>
            </a:r>
          </a:p>
          <a:p>
            <a:r>
              <a:rPr lang="pt-PT" b="1" dirty="0" smtClean="0"/>
              <a:t>p-valor &lt; 0,05:</a:t>
            </a:r>
            <a:r>
              <a:rPr lang="pt-PT" dirty="0" smtClean="0"/>
              <a:t> efeito estatisticamente significativo</a:t>
            </a:r>
          </a:p>
          <a:p>
            <a:endParaRPr lang="pt-PT" dirty="0"/>
          </a:p>
        </p:txBody>
      </p:sp>
    </p:spTree>
    <p:extLst>
      <p:ext uri="{BB962C8B-B14F-4D97-AF65-F5344CB8AC3E}">
        <p14:creationId xmlns:p14="http://schemas.microsoft.com/office/powerpoint/2010/main" val="3029363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0" y="0"/>
            <a:ext cx="5343564" cy="6991401"/>
          </a:xfrm>
          <a:prstGeom prst="rect">
            <a:avLst/>
          </a:prstGeom>
        </p:spPr>
      </p:pic>
      <p:pic>
        <p:nvPicPr>
          <p:cNvPr id="4" name="Imagem 3"/>
          <p:cNvPicPr>
            <a:picLocks noChangeAspect="1"/>
          </p:cNvPicPr>
          <p:nvPr/>
        </p:nvPicPr>
        <p:blipFill>
          <a:blip r:embed="rId3"/>
          <a:stretch>
            <a:fillRect/>
          </a:stretch>
        </p:blipFill>
        <p:spPr>
          <a:xfrm>
            <a:off x="5649339" y="1199776"/>
            <a:ext cx="6415134" cy="5167350"/>
          </a:xfrm>
          <a:prstGeom prst="rect">
            <a:avLst/>
          </a:prstGeom>
        </p:spPr>
      </p:pic>
      <p:sp>
        <p:nvSpPr>
          <p:cNvPr id="2" name="CaixaDeTexto 1"/>
          <p:cNvSpPr txBox="1"/>
          <p:nvPr/>
        </p:nvSpPr>
        <p:spPr>
          <a:xfrm>
            <a:off x="11374132" y="230114"/>
            <a:ext cx="690341" cy="369332"/>
          </a:xfrm>
          <a:prstGeom prst="rect">
            <a:avLst/>
          </a:prstGeom>
          <a:noFill/>
        </p:spPr>
        <p:txBody>
          <a:bodyPr wrap="square" rtlCol="0">
            <a:spAutoFit/>
          </a:bodyPr>
          <a:lstStyle/>
          <a:p>
            <a:r>
              <a:rPr lang="pt-PT" b="1" dirty="0" smtClean="0"/>
              <a:t>1.1.</a:t>
            </a:r>
            <a:endParaRPr lang="pt-PT" b="1" dirty="0"/>
          </a:p>
        </p:txBody>
      </p:sp>
    </p:spTree>
    <p:extLst>
      <p:ext uri="{BB962C8B-B14F-4D97-AF65-F5344CB8AC3E}">
        <p14:creationId xmlns:p14="http://schemas.microsoft.com/office/powerpoint/2010/main" val="2531831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693705" y="952174"/>
            <a:ext cx="5453102" cy="4657759"/>
          </a:xfrm>
          <a:prstGeom prst="rect">
            <a:avLst/>
          </a:prstGeom>
        </p:spPr>
      </p:pic>
      <p:pic>
        <p:nvPicPr>
          <p:cNvPr id="3" name="Imagem 2"/>
          <p:cNvPicPr>
            <a:picLocks noChangeAspect="1"/>
          </p:cNvPicPr>
          <p:nvPr/>
        </p:nvPicPr>
        <p:blipFill>
          <a:blip r:embed="rId3"/>
          <a:stretch>
            <a:fillRect/>
          </a:stretch>
        </p:blipFill>
        <p:spPr>
          <a:xfrm>
            <a:off x="6334728" y="952175"/>
            <a:ext cx="5329276" cy="4657759"/>
          </a:xfrm>
          <a:prstGeom prst="rect">
            <a:avLst/>
          </a:prstGeom>
        </p:spPr>
      </p:pic>
      <p:sp>
        <p:nvSpPr>
          <p:cNvPr id="5" name="CaixaDeTexto 4"/>
          <p:cNvSpPr txBox="1"/>
          <p:nvPr/>
        </p:nvSpPr>
        <p:spPr>
          <a:xfrm>
            <a:off x="11374132" y="230114"/>
            <a:ext cx="690341" cy="369332"/>
          </a:xfrm>
          <a:prstGeom prst="rect">
            <a:avLst/>
          </a:prstGeom>
          <a:noFill/>
        </p:spPr>
        <p:txBody>
          <a:bodyPr wrap="square" rtlCol="0">
            <a:spAutoFit/>
          </a:bodyPr>
          <a:lstStyle/>
          <a:p>
            <a:r>
              <a:rPr lang="pt-PT" b="1" dirty="0" smtClean="0"/>
              <a:t>1.1.</a:t>
            </a:r>
            <a:endParaRPr lang="pt-PT" b="1" dirty="0"/>
          </a:p>
        </p:txBody>
      </p:sp>
    </p:spTree>
    <p:extLst>
      <p:ext uri="{BB962C8B-B14F-4D97-AF65-F5344CB8AC3E}">
        <p14:creationId xmlns:p14="http://schemas.microsoft.com/office/powerpoint/2010/main" val="3925099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676448" y="786926"/>
            <a:ext cx="6283328" cy="5657231"/>
          </a:xfrm>
          <a:prstGeom prst="rect">
            <a:avLst/>
          </a:prstGeom>
        </p:spPr>
      </p:pic>
    </p:spTree>
    <p:extLst>
      <p:ext uri="{BB962C8B-B14F-4D97-AF65-F5344CB8AC3E}">
        <p14:creationId xmlns:p14="http://schemas.microsoft.com/office/powerpoint/2010/main" val="2038092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1374132" y="230114"/>
            <a:ext cx="690341" cy="369332"/>
          </a:xfrm>
          <a:prstGeom prst="rect">
            <a:avLst/>
          </a:prstGeom>
          <a:noFill/>
        </p:spPr>
        <p:txBody>
          <a:bodyPr wrap="square" rtlCol="0">
            <a:spAutoFit/>
          </a:bodyPr>
          <a:lstStyle/>
          <a:p>
            <a:r>
              <a:rPr lang="pt-PT" b="1" dirty="0" smtClean="0"/>
              <a:t>1.3.</a:t>
            </a:r>
            <a:endParaRPr lang="pt-PT" b="1" dirty="0"/>
          </a:p>
        </p:txBody>
      </p:sp>
      <p:pic>
        <p:nvPicPr>
          <p:cNvPr id="3" name="Imagem 2"/>
          <p:cNvPicPr>
            <a:picLocks noChangeAspect="1"/>
          </p:cNvPicPr>
          <p:nvPr/>
        </p:nvPicPr>
        <p:blipFill>
          <a:blip r:embed="rId2"/>
          <a:stretch>
            <a:fillRect/>
          </a:stretch>
        </p:blipFill>
        <p:spPr>
          <a:xfrm>
            <a:off x="645669" y="347323"/>
            <a:ext cx="9336632" cy="3332761"/>
          </a:xfrm>
          <a:prstGeom prst="rect">
            <a:avLst/>
          </a:prstGeom>
        </p:spPr>
      </p:pic>
      <p:sp>
        <p:nvSpPr>
          <p:cNvPr id="4" name="Oval 3"/>
          <p:cNvSpPr/>
          <p:nvPr/>
        </p:nvSpPr>
        <p:spPr>
          <a:xfrm>
            <a:off x="9036793" y="347322"/>
            <a:ext cx="1094282" cy="321555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5" name="Imagem 4"/>
          <p:cNvPicPr>
            <a:picLocks noChangeAspect="1"/>
          </p:cNvPicPr>
          <p:nvPr/>
        </p:nvPicPr>
        <p:blipFill>
          <a:blip r:embed="rId3"/>
          <a:stretch>
            <a:fillRect/>
          </a:stretch>
        </p:blipFill>
        <p:spPr>
          <a:xfrm>
            <a:off x="440024" y="3909836"/>
            <a:ext cx="10674746" cy="2868588"/>
          </a:xfrm>
          <a:prstGeom prst="rect">
            <a:avLst/>
          </a:prstGeom>
        </p:spPr>
      </p:pic>
      <p:sp>
        <p:nvSpPr>
          <p:cNvPr id="6" name="Oval 5"/>
          <p:cNvSpPr/>
          <p:nvPr/>
        </p:nvSpPr>
        <p:spPr>
          <a:xfrm>
            <a:off x="1410962" y="4238940"/>
            <a:ext cx="2567586" cy="253948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CaixaDeTexto 6"/>
          <p:cNvSpPr txBox="1"/>
          <p:nvPr/>
        </p:nvSpPr>
        <p:spPr>
          <a:xfrm>
            <a:off x="440024" y="284813"/>
            <a:ext cx="2827832" cy="430887"/>
          </a:xfrm>
          <a:prstGeom prst="rect">
            <a:avLst/>
          </a:prstGeom>
          <a:noFill/>
        </p:spPr>
        <p:txBody>
          <a:bodyPr wrap="square" rtlCol="0">
            <a:spAutoFit/>
          </a:bodyPr>
          <a:lstStyle/>
          <a:p>
            <a:r>
              <a:rPr lang="pt-PT" sz="2200" b="1" dirty="0" err="1" smtClean="0">
                <a:solidFill>
                  <a:srgbClr val="FF0000"/>
                </a:solidFill>
              </a:rPr>
              <a:t>Multicolineariedade</a:t>
            </a:r>
            <a:endParaRPr lang="pt-PT" sz="2200" b="1" dirty="0">
              <a:solidFill>
                <a:srgbClr val="FF0000"/>
              </a:solidFill>
            </a:endParaRPr>
          </a:p>
        </p:txBody>
      </p:sp>
      <p:sp>
        <p:nvSpPr>
          <p:cNvPr id="8" name="Retângulo 7"/>
          <p:cNvSpPr/>
          <p:nvPr/>
        </p:nvSpPr>
        <p:spPr>
          <a:xfrm>
            <a:off x="10131075" y="1442256"/>
            <a:ext cx="2060925" cy="1323439"/>
          </a:xfrm>
          <a:prstGeom prst="rect">
            <a:avLst/>
          </a:prstGeom>
        </p:spPr>
        <p:txBody>
          <a:bodyPr wrap="square">
            <a:spAutoFit/>
          </a:bodyPr>
          <a:lstStyle/>
          <a:p>
            <a:r>
              <a:rPr lang="pt-PT" sz="1600" dirty="0"/>
              <a:t>Todos os </a:t>
            </a:r>
            <a:r>
              <a:rPr lang="pt-PT" sz="1600" b="1" dirty="0"/>
              <a:t>VIF estão abaixo de 5</a:t>
            </a:r>
            <a:r>
              <a:rPr lang="pt-PT" sz="1600" dirty="0"/>
              <a:t>, o que indica </a:t>
            </a:r>
            <a:r>
              <a:rPr lang="pt-PT" sz="1600" b="1" dirty="0"/>
              <a:t>ausência de </a:t>
            </a:r>
            <a:r>
              <a:rPr lang="pt-PT" sz="1600" b="1" dirty="0" err="1"/>
              <a:t>multicolineariedade</a:t>
            </a:r>
            <a:r>
              <a:rPr lang="pt-PT" sz="1600" b="1" dirty="0"/>
              <a:t> significativa</a:t>
            </a:r>
            <a:r>
              <a:rPr lang="pt-PT" sz="1600" dirty="0"/>
              <a:t>.</a:t>
            </a:r>
          </a:p>
        </p:txBody>
      </p:sp>
      <p:sp>
        <p:nvSpPr>
          <p:cNvPr id="9" name="Rectangle 1"/>
          <p:cNvSpPr>
            <a:spLocks noChangeArrowheads="1"/>
          </p:cNvSpPr>
          <p:nvPr/>
        </p:nvSpPr>
        <p:spPr bwMode="auto">
          <a:xfrm>
            <a:off x="161466" y="3592609"/>
            <a:ext cx="321273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pt-PT" altLang="pt-PT" sz="1200" b="1" i="0" u="none" strike="noStrike" cap="none" normalizeH="0" baseline="0" dirty="0" smtClean="0">
                <a:ln>
                  <a:noFill/>
                </a:ln>
                <a:solidFill>
                  <a:schemeClr val="tx1"/>
                </a:solidFill>
                <a:effectLst/>
                <a:latin typeface="Arial" panose="020B0604020202020204" pitchFamily="34" charset="0"/>
              </a:rPr>
              <a:t>≤ 10</a:t>
            </a:r>
            <a:r>
              <a:rPr kumimoji="0" lang="pt-PT" altLang="pt-PT" sz="1200" b="0" i="0" u="none" strike="noStrike" cap="none" normalizeH="0" baseline="0" dirty="0" smtClean="0">
                <a:ln>
                  <a:noFill/>
                </a:ln>
                <a:solidFill>
                  <a:schemeClr val="tx1"/>
                </a:solidFill>
                <a:effectLst/>
                <a:latin typeface="Arial" panose="020B0604020202020204" pitchFamily="34" charset="0"/>
              </a:rPr>
              <a:t> → </a:t>
            </a:r>
            <a:r>
              <a:rPr kumimoji="0" lang="pt-PT" altLang="pt-PT" sz="1200" b="0" i="0" u="none" strike="noStrike" cap="none" normalizeH="0" baseline="0" dirty="0" err="1" smtClean="0">
                <a:ln>
                  <a:noFill/>
                </a:ln>
                <a:solidFill>
                  <a:schemeClr val="tx1"/>
                </a:solidFill>
                <a:effectLst/>
                <a:latin typeface="Arial" panose="020B0604020202020204" pitchFamily="34" charset="0"/>
              </a:rPr>
              <a:t>colinearidade</a:t>
            </a:r>
            <a:r>
              <a:rPr kumimoji="0" lang="pt-PT" altLang="pt-PT" sz="1200" b="0" i="0" u="none" strike="noStrike" cap="none" normalizeH="0" baseline="0" dirty="0" smtClean="0">
                <a:ln>
                  <a:noFill/>
                </a:ln>
                <a:solidFill>
                  <a:schemeClr val="tx1"/>
                </a:solidFill>
                <a:effectLst/>
                <a:latin typeface="Arial" panose="020B0604020202020204" pitchFamily="34" charset="0"/>
              </a:rPr>
              <a:t> baixa (sem problema)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t-PT" altLang="pt-PT" sz="1200" b="1" i="0" u="none" strike="noStrike" cap="none" normalizeH="0" baseline="0" dirty="0" smtClean="0">
                <a:ln>
                  <a:noFill/>
                </a:ln>
                <a:solidFill>
                  <a:schemeClr val="tx1"/>
                </a:solidFill>
                <a:effectLst/>
                <a:latin typeface="Arial" panose="020B0604020202020204" pitchFamily="34" charset="0"/>
              </a:rPr>
              <a:t>10–30</a:t>
            </a:r>
            <a:r>
              <a:rPr kumimoji="0" lang="pt-PT" altLang="pt-PT" sz="1200" b="0" i="0" u="none" strike="noStrike" cap="none" normalizeH="0" baseline="0" dirty="0" smtClean="0">
                <a:ln>
                  <a:noFill/>
                </a:ln>
                <a:solidFill>
                  <a:schemeClr val="tx1"/>
                </a:solidFill>
                <a:effectLst/>
                <a:latin typeface="Arial" panose="020B0604020202020204" pitchFamily="34" charset="0"/>
              </a:rPr>
              <a:t> → </a:t>
            </a:r>
            <a:r>
              <a:rPr kumimoji="0" lang="pt-PT" altLang="pt-PT" sz="1200" b="0" i="0" u="none" strike="noStrike" cap="none" normalizeH="0" baseline="0" dirty="0" err="1" smtClean="0">
                <a:ln>
                  <a:noFill/>
                </a:ln>
                <a:solidFill>
                  <a:schemeClr val="tx1"/>
                </a:solidFill>
                <a:effectLst/>
                <a:latin typeface="Arial" panose="020B0604020202020204" pitchFamily="34" charset="0"/>
              </a:rPr>
              <a:t>colinearidade</a:t>
            </a:r>
            <a:r>
              <a:rPr kumimoji="0" lang="pt-PT" altLang="pt-PT" sz="1200" b="0" i="0" u="none" strike="noStrike" cap="none" normalizeH="0" baseline="0" dirty="0" smtClean="0">
                <a:ln>
                  <a:noFill/>
                </a:ln>
                <a:solidFill>
                  <a:schemeClr val="tx1"/>
                </a:solidFill>
                <a:effectLst/>
                <a:latin typeface="Arial" panose="020B0604020202020204" pitchFamily="34" charset="0"/>
              </a:rPr>
              <a:t> moderada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t-PT" altLang="pt-PT" sz="1200" b="1" i="0" u="none" strike="noStrike" cap="none" normalizeH="0" baseline="0" dirty="0" smtClean="0">
                <a:ln>
                  <a:noFill/>
                </a:ln>
                <a:solidFill>
                  <a:schemeClr val="tx1"/>
                </a:solidFill>
                <a:effectLst/>
                <a:latin typeface="Arial" panose="020B0604020202020204" pitchFamily="34" charset="0"/>
              </a:rPr>
              <a:t>&gt; 30</a:t>
            </a:r>
            <a:r>
              <a:rPr kumimoji="0" lang="pt-PT" altLang="pt-PT" sz="1200" b="0" i="0" u="none" strike="noStrike" cap="none" normalizeH="0" baseline="0" dirty="0" smtClean="0">
                <a:ln>
                  <a:noFill/>
                </a:ln>
                <a:solidFill>
                  <a:schemeClr val="tx1"/>
                </a:solidFill>
                <a:effectLst/>
                <a:latin typeface="Arial" panose="020B0604020202020204" pitchFamily="34" charset="0"/>
              </a:rPr>
              <a:t> → </a:t>
            </a:r>
            <a:r>
              <a:rPr kumimoji="0" lang="pt-PT" altLang="pt-PT" sz="1200" b="0" i="0" u="none" strike="noStrike" cap="none" normalizeH="0" baseline="0" dirty="0" err="1" smtClean="0">
                <a:ln>
                  <a:noFill/>
                </a:ln>
                <a:solidFill>
                  <a:schemeClr val="tx1"/>
                </a:solidFill>
                <a:effectLst/>
                <a:latin typeface="Arial" panose="020B0604020202020204" pitchFamily="34" charset="0"/>
              </a:rPr>
              <a:t>colinearidade</a:t>
            </a:r>
            <a:r>
              <a:rPr kumimoji="0" lang="pt-PT" altLang="pt-PT" sz="1200" b="0" i="0" u="none" strike="noStrike" cap="none" normalizeH="0" baseline="0" dirty="0" smtClean="0">
                <a:ln>
                  <a:noFill/>
                </a:ln>
                <a:solidFill>
                  <a:schemeClr val="tx1"/>
                </a:solidFill>
                <a:effectLst/>
                <a:latin typeface="Arial" panose="020B0604020202020204" pitchFamily="34" charset="0"/>
              </a:rPr>
              <a:t> forte (preocupante)</a:t>
            </a:r>
          </a:p>
        </p:txBody>
      </p:sp>
      <p:sp>
        <p:nvSpPr>
          <p:cNvPr id="10" name="Retângulo 9"/>
          <p:cNvSpPr/>
          <p:nvPr/>
        </p:nvSpPr>
        <p:spPr>
          <a:xfrm>
            <a:off x="3363563" y="6501425"/>
            <a:ext cx="8784029" cy="307777"/>
          </a:xfrm>
          <a:prstGeom prst="rect">
            <a:avLst/>
          </a:prstGeom>
        </p:spPr>
        <p:txBody>
          <a:bodyPr wrap="square">
            <a:spAutoFit/>
          </a:bodyPr>
          <a:lstStyle/>
          <a:p>
            <a:r>
              <a:rPr lang="pt-PT" sz="1400" dirty="0" smtClean="0"/>
              <a:t>O </a:t>
            </a:r>
            <a:r>
              <a:rPr lang="pt-PT" sz="1400" b="1" dirty="0" err="1"/>
              <a:t>Condition</a:t>
            </a:r>
            <a:r>
              <a:rPr lang="pt-PT" sz="1400" b="1" dirty="0"/>
              <a:t> </a:t>
            </a:r>
            <a:r>
              <a:rPr lang="pt-PT" sz="1400" b="1" dirty="0" err="1"/>
              <a:t>Index</a:t>
            </a:r>
            <a:r>
              <a:rPr lang="pt-PT" sz="1400" b="1" dirty="0"/>
              <a:t> máximo é 10,584</a:t>
            </a:r>
            <a:r>
              <a:rPr lang="pt-PT" sz="1400" dirty="0"/>
              <a:t>, o que indica </a:t>
            </a:r>
            <a:r>
              <a:rPr lang="pt-PT" sz="1400" b="1" dirty="0" err="1"/>
              <a:t>colinearidade</a:t>
            </a:r>
            <a:r>
              <a:rPr lang="pt-PT" sz="1400" b="1" dirty="0"/>
              <a:t> baixa a moderada</a:t>
            </a:r>
            <a:r>
              <a:rPr lang="pt-PT" sz="1400" dirty="0"/>
              <a:t>, sem sinal de problema sério.</a:t>
            </a:r>
          </a:p>
        </p:txBody>
      </p:sp>
      <p:sp>
        <p:nvSpPr>
          <p:cNvPr id="11" name="Rectangle 2"/>
          <p:cNvSpPr>
            <a:spLocks noChangeArrowheads="1"/>
          </p:cNvSpPr>
          <p:nvPr/>
        </p:nvSpPr>
        <p:spPr bwMode="auto">
          <a:xfrm>
            <a:off x="6273632" y="117570"/>
            <a:ext cx="48798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pt-PT" altLang="pt-PT" sz="1200" b="1" i="0" u="none" strike="noStrike" cap="none" normalizeH="0" baseline="0" dirty="0" smtClean="0">
                <a:ln>
                  <a:noFill/>
                </a:ln>
                <a:solidFill>
                  <a:schemeClr val="tx1"/>
                </a:solidFill>
                <a:effectLst/>
                <a:latin typeface="Arial" panose="020B0604020202020204" pitchFamily="34" charset="0"/>
              </a:rPr>
              <a:t>VIF &lt; 5</a:t>
            </a:r>
            <a:r>
              <a:rPr kumimoji="0" lang="pt-PT" altLang="pt-PT" sz="1200" b="0" i="0" u="none" strike="noStrike" cap="none" normalizeH="0" baseline="0" dirty="0" smtClean="0">
                <a:ln>
                  <a:noFill/>
                </a:ln>
                <a:solidFill>
                  <a:schemeClr val="tx1"/>
                </a:solidFill>
                <a:effectLst/>
                <a:latin typeface="Arial" panose="020B0604020202020204" pitchFamily="34" charset="0"/>
              </a:rPr>
              <a:t> → sem problema relevante.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t-PT" altLang="pt-PT" sz="1200" b="1" i="0" u="none" strike="noStrike" cap="none" normalizeH="0" baseline="0" dirty="0" smtClean="0">
                <a:ln>
                  <a:noFill/>
                </a:ln>
                <a:solidFill>
                  <a:schemeClr val="tx1"/>
                </a:solidFill>
                <a:effectLst/>
                <a:latin typeface="Arial" panose="020B0604020202020204" pitchFamily="34" charset="0"/>
              </a:rPr>
              <a:t>VIF entre 5 e 10</a:t>
            </a:r>
            <a:r>
              <a:rPr kumimoji="0" lang="pt-PT" altLang="pt-PT" sz="1200" b="0" i="0" u="none" strike="noStrike" cap="none" normalizeH="0" baseline="0" dirty="0" smtClean="0">
                <a:ln>
                  <a:noFill/>
                </a:ln>
                <a:solidFill>
                  <a:schemeClr val="tx1"/>
                </a:solidFill>
                <a:effectLst/>
                <a:latin typeface="Arial" panose="020B0604020202020204" pitchFamily="34" charset="0"/>
              </a:rPr>
              <a:t> → atenção (possível </a:t>
            </a:r>
            <a:r>
              <a:rPr kumimoji="0" lang="pt-PT" altLang="pt-PT" sz="1200" b="0" i="0" u="none" strike="noStrike" cap="none" normalizeH="0" baseline="0" dirty="0" err="1" smtClean="0">
                <a:ln>
                  <a:noFill/>
                </a:ln>
                <a:solidFill>
                  <a:schemeClr val="tx1"/>
                </a:solidFill>
                <a:effectLst/>
                <a:latin typeface="Arial" panose="020B0604020202020204" pitchFamily="34" charset="0"/>
              </a:rPr>
              <a:t>multicolinearidade</a:t>
            </a:r>
            <a:r>
              <a:rPr kumimoji="0" lang="pt-PT" altLang="pt-PT" sz="1200" b="0" i="0" u="none" strike="noStrike" cap="none" normalizeH="0" baseline="0" dirty="0" smtClean="0">
                <a:ln>
                  <a:noFill/>
                </a:ln>
                <a:solidFill>
                  <a:schemeClr val="tx1"/>
                </a:solidFill>
                <a:effectLst/>
                <a:latin typeface="Arial" panose="020B0604020202020204" pitchFamily="34" charset="0"/>
              </a:rPr>
              <a:t> moderada).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t-PT" altLang="pt-PT" sz="1200" b="1" i="0" u="none" strike="noStrike" cap="none" normalizeH="0" baseline="0" dirty="0" smtClean="0">
                <a:ln>
                  <a:noFill/>
                </a:ln>
                <a:solidFill>
                  <a:schemeClr val="tx1"/>
                </a:solidFill>
                <a:effectLst/>
                <a:latin typeface="Arial" panose="020B0604020202020204" pitchFamily="34" charset="0"/>
              </a:rPr>
              <a:t>VIF &gt; 10</a:t>
            </a:r>
            <a:r>
              <a:rPr kumimoji="0" lang="pt-PT" altLang="pt-PT" sz="1200" b="0" i="0" u="none" strike="noStrike" cap="none" normalizeH="0" baseline="0" dirty="0" smtClean="0">
                <a:ln>
                  <a:noFill/>
                </a:ln>
                <a:solidFill>
                  <a:schemeClr val="tx1"/>
                </a:solidFill>
                <a:effectLst/>
                <a:latin typeface="Arial" panose="020B0604020202020204" pitchFamily="34" charset="0"/>
              </a:rPr>
              <a:t> → </a:t>
            </a:r>
            <a:r>
              <a:rPr kumimoji="0" lang="pt-PT" altLang="pt-PT" sz="1200" b="0" i="0" u="none" strike="noStrike" cap="none" normalizeH="0" baseline="0" dirty="0" err="1" smtClean="0">
                <a:ln>
                  <a:noFill/>
                </a:ln>
                <a:solidFill>
                  <a:schemeClr val="tx1"/>
                </a:solidFill>
                <a:effectLst/>
                <a:latin typeface="Arial" panose="020B0604020202020204" pitchFamily="34" charset="0"/>
              </a:rPr>
              <a:t>multicolinearidade</a:t>
            </a:r>
            <a:r>
              <a:rPr kumimoji="0" lang="pt-PT" altLang="pt-PT" sz="1200" b="0" i="0" u="none" strike="noStrike" cap="none" normalizeH="0" baseline="0" dirty="0" smtClean="0">
                <a:ln>
                  <a:noFill/>
                </a:ln>
                <a:solidFill>
                  <a:schemeClr val="tx1"/>
                </a:solidFill>
                <a:effectLst/>
                <a:latin typeface="Arial" panose="020B0604020202020204" pitchFamily="34" charset="0"/>
              </a:rPr>
              <a:t> séria (modelo problemático).</a:t>
            </a:r>
          </a:p>
        </p:txBody>
      </p:sp>
    </p:spTree>
    <p:extLst>
      <p:ext uri="{BB962C8B-B14F-4D97-AF65-F5344CB8AC3E}">
        <p14:creationId xmlns:p14="http://schemas.microsoft.com/office/powerpoint/2010/main" val="1469413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782065" y="1706302"/>
            <a:ext cx="7300929" cy="2453469"/>
          </a:xfrm>
          <a:prstGeom prst="rect">
            <a:avLst/>
          </a:prstGeom>
        </p:spPr>
      </p:pic>
      <p:sp>
        <p:nvSpPr>
          <p:cNvPr id="3" name="Oval 2"/>
          <p:cNvSpPr/>
          <p:nvPr/>
        </p:nvSpPr>
        <p:spPr>
          <a:xfrm>
            <a:off x="6475751" y="1978702"/>
            <a:ext cx="1873770" cy="154398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CaixaDeTexto 3"/>
          <p:cNvSpPr txBox="1"/>
          <p:nvPr/>
        </p:nvSpPr>
        <p:spPr>
          <a:xfrm>
            <a:off x="440024" y="284813"/>
            <a:ext cx="4544206" cy="430887"/>
          </a:xfrm>
          <a:prstGeom prst="rect">
            <a:avLst/>
          </a:prstGeom>
          <a:noFill/>
        </p:spPr>
        <p:txBody>
          <a:bodyPr wrap="square" rtlCol="0">
            <a:spAutoFit/>
          </a:bodyPr>
          <a:lstStyle/>
          <a:p>
            <a:r>
              <a:rPr lang="pt-PT" sz="2200" b="1" dirty="0" smtClean="0">
                <a:solidFill>
                  <a:srgbClr val="FF0000"/>
                </a:solidFill>
              </a:rPr>
              <a:t>Ausência de </a:t>
            </a:r>
            <a:r>
              <a:rPr lang="pt-PT" sz="2200" b="1" dirty="0" err="1" smtClean="0">
                <a:solidFill>
                  <a:srgbClr val="FF0000"/>
                </a:solidFill>
              </a:rPr>
              <a:t>Autocorrelação</a:t>
            </a:r>
            <a:endParaRPr lang="pt-PT" sz="2200" b="1" dirty="0">
              <a:solidFill>
                <a:srgbClr val="FF0000"/>
              </a:solidFill>
            </a:endParaRPr>
          </a:p>
        </p:txBody>
      </p:sp>
      <p:sp>
        <p:nvSpPr>
          <p:cNvPr id="5" name="CaixaDeTexto 4"/>
          <p:cNvSpPr txBox="1"/>
          <p:nvPr/>
        </p:nvSpPr>
        <p:spPr>
          <a:xfrm>
            <a:off x="11374132" y="230114"/>
            <a:ext cx="690341" cy="369332"/>
          </a:xfrm>
          <a:prstGeom prst="rect">
            <a:avLst/>
          </a:prstGeom>
          <a:noFill/>
        </p:spPr>
        <p:txBody>
          <a:bodyPr wrap="square" rtlCol="0">
            <a:spAutoFit/>
          </a:bodyPr>
          <a:lstStyle/>
          <a:p>
            <a:r>
              <a:rPr lang="pt-PT" b="1" dirty="0" smtClean="0"/>
              <a:t>1.3.</a:t>
            </a:r>
            <a:endParaRPr lang="pt-PT" b="1" dirty="0"/>
          </a:p>
        </p:txBody>
      </p:sp>
      <p:sp>
        <p:nvSpPr>
          <p:cNvPr id="6" name="Retângulo 5"/>
          <p:cNvSpPr/>
          <p:nvPr/>
        </p:nvSpPr>
        <p:spPr>
          <a:xfrm>
            <a:off x="5561085" y="3795089"/>
            <a:ext cx="6350337" cy="646331"/>
          </a:xfrm>
          <a:prstGeom prst="rect">
            <a:avLst/>
          </a:prstGeom>
        </p:spPr>
        <p:txBody>
          <a:bodyPr wrap="square">
            <a:spAutoFit/>
          </a:bodyPr>
          <a:lstStyle/>
          <a:p>
            <a:r>
              <a:rPr lang="pt-PT" b="1" dirty="0" smtClean="0"/>
              <a:t>Próxima </a:t>
            </a:r>
            <a:r>
              <a:rPr lang="pt-PT" b="1" dirty="0"/>
              <a:t>de 2</a:t>
            </a:r>
            <a:r>
              <a:rPr lang="pt-PT" dirty="0"/>
              <a:t>, o que indica </a:t>
            </a:r>
            <a:r>
              <a:rPr lang="pt-PT" b="1" dirty="0"/>
              <a:t>ausência de </a:t>
            </a:r>
            <a:r>
              <a:rPr lang="pt-PT" b="1" dirty="0" err="1"/>
              <a:t>autocorrelação</a:t>
            </a:r>
            <a:r>
              <a:rPr lang="pt-PT" b="1" dirty="0"/>
              <a:t> significativa</a:t>
            </a:r>
            <a:r>
              <a:rPr lang="pt-PT" dirty="0"/>
              <a:t> entre os resíduos.</a:t>
            </a:r>
          </a:p>
        </p:txBody>
      </p:sp>
    </p:spTree>
    <p:extLst>
      <p:ext uri="{BB962C8B-B14F-4D97-AF65-F5344CB8AC3E}">
        <p14:creationId xmlns:p14="http://schemas.microsoft.com/office/powerpoint/2010/main" val="3628624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86942" y="230114"/>
            <a:ext cx="6608242" cy="3896771"/>
          </a:xfrm>
          <a:prstGeom prst="rect">
            <a:avLst/>
          </a:prstGeom>
        </p:spPr>
      </p:pic>
      <p:pic>
        <p:nvPicPr>
          <p:cNvPr id="3" name="Imagem 2"/>
          <p:cNvPicPr>
            <a:picLocks noChangeAspect="1"/>
          </p:cNvPicPr>
          <p:nvPr/>
        </p:nvPicPr>
        <p:blipFill>
          <a:blip r:embed="rId3"/>
          <a:stretch>
            <a:fillRect/>
          </a:stretch>
        </p:blipFill>
        <p:spPr>
          <a:xfrm>
            <a:off x="6018446" y="649056"/>
            <a:ext cx="6173554" cy="3640443"/>
          </a:xfrm>
          <a:prstGeom prst="rect">
            <a:avLst/>
          </a:prstGeom>
        </p:spPr>
      </p:pic>
      <p:pic>
        <p:nvPicPr>
          <p:cNvPr id="4" name="Imagem 3"/>
          <p:cNvPicPr>
            <a:picLocks noChangeAspect="1"/>
          </p:cNvPicPr>
          <p:nvPr/>
        </p:nvPicPr>
        <p:blipFill>
          <a:blip r:embed="rId4"/>
          <a:stretch>
            <a:fillRect/>
          </a:stretch>
        </p:blipFill>
        <p:spPr>
          <a:xfrm>
            <a:off x="660252" y="4984230"/>
            <a:ext cx="4836241" cy="1598534"/>
          </a:xfrm>
          <a:prstGeom prst="rect">
            <a:avLst/>
          </a:prstGeom>
        </p:spPr>
      </p:pic>
      <p:pic>
        <p:nvPicPr>
          <p:cNvPr id="5" name="Imagem 4"/>
          <p:cNvPicPr>
            <a:picLocks noChangeAspect="1"/>
          </p:cNvPicPr>
          <p:nvPr/>
        </p:nvPicPr>
        <p:blipFill>
          <a:blip r:embed="rId5"/>
          <a:stretch>
            <a:fillRect/>
          </a:stretch>
        </p:blipFill>
        <p:spPr>
          <a:xfrm>
            <a:off x="6409977" y="4826833"/>
            <a:ext cx="5499708" cy="1755931"/>
          </a:xfrm>
          <a:prstGeom prst="rect">
            <a:avLst/>
          </a:prstGeom>
        </p:spPr>
      </p:pic>
      <p:sp>
        <p:nvSpPr>
          <p:cNvPr id="6" name="CaixaDeTexto 5"/>
          <p:cNvSpPr txBox="1"/>
          <p:nvPr/>
        </p:nvSpPr>
        <p:spPr>
          <a:xfrm>
            <a:off x="11374132" y="230114"/>
            <a:ext cx="690341" cy="369332"/>
          </a:xfrm>
          <a:prstGeom prst="rect">
            <a:avLst/>
          </a:prstGeom>
          <a:noFill/>
        </p:spPr>
        <p:txBody>
          <a:bodyPr wrap="square" rtlCol="0">
            <a:spAutoFit/>
          </a:bodyPr>
          <a:lstStyle/>
          <a:p>
            <a:r>
              <a:rPr lang="pt-PT" b="1" dirty="0" smtClean="0"/>
              <a:t>1.3.</a:t>
            </a:r>
            <a:endParaRPr lang="pt-PT" b="1" dirty="0"/>
          </a:p>
        </p:txBody>
      </p:sp>
      <p:sp>
        <p:nvSpPr>
          <p:cNvPr id="7" name="Retângulo 6"/>
          <p:cNvSpPr/>
          <p:nvPr/>
        </p:nvSpPr>
        <p:spPr>
          <a:xfrm>
            <a:off x="506810" y="6568356"/>
            <a:ext cx="6096000" cy="276999"/>
          </a:xfrm>
          <a:prstGeom prst="rect">
            <a:avLst/>
          </a:prstGeom>
        </p:spPr>
        <p:txBody>
          <a:bodyPr>
            <a:spAutoFit/>
          </a:bodyPr>
          <a:lstStyle/>
          <a:p>
            <a:r>
              <a:rPr lang="pt-PT" sz="1200" smtClean="0"/>
              <a:t>Os resultados do teste K–S rejeitam a hipótese nula de normalidade.</a:t>
            </a:r>
            <a:endParaRPr lang="pt-PT" sz="1200" dirty="0"/>
          </a:p>
        </p:txBody>
      </p:sp>
      <p:sp>
        <p:nvSpPr>
          <p:cNvPr id="8" name="Retângulo 7"/>
          <p:cNvSpPr/>
          <p:nvPr/>
        </p:nvSpPr>
        <p:spPr>
          <a:xfrm>
            <a:off x="313977" y="4315477"/>
            <a:ext cx="6096000" cy="461665"/>
          </a:xfrm>
          <a:prstGeom prst="rect">
            <a:avLst/>
          </a:prstGeom>
        </p:spPr>
        <p:txBody>
          <a:bodyPr>
            <a:spAutoFit/>
          </a:bodyPr>
          <a:lstStyle/>
          <a:p>
            <a:r>
              <a:rPr lang="pt-PT" sz="1200" dirty="0"/>
              <a:t>A regressão linear é </a:t>
            </a:r>
            <a:r>
              <a:rPr lang="pt-PT" sz="1200" b="1" dirty="0"/>
              <a:t>robusta a desvios ligeiros da normalidade</a:t>
            </a:r>
            <a:r>
              <a:rPr lang="pt-PT" sz="1200" dirty="0"/>
              <a:t>, especialmente com amostras grandes</a:t>
            </a:r>
          </a:p>
        </p:txBody>
      </p:sp>
    </p:spTree>
    <p:extLst>
      <p:ext uri="{BB962C8B-B14F-4D97-AF65-F5344CB8AC3E}">
        <p14:creationId xmlns:p14="http://schemas.microsoft.com/office/powerpoint/2010/main" val="1038749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95975" y="914340"/>
            <a:ext cx="8164253" cy="4814325"/>
          </a:xfrm>
          <a:prstGeom prst="rect">
            <a:avLst/>
          </a:prstGeom>
        </p:spPr>
      </p:pic>
      <p:sp>
        <p:nvSpPr>
          <p:cNvPr id="3" name="CaixaDeTexto 2"/>
          <p:cNvSpPr txBox="1"/>
          <p:nvPr/>
        </p:nvSpPr>
        <p:spPr>
          <a:xfrm>
            <a:off x="11374132" y="230114"/>
            <a:ext cx="690341" cy="369332"/>
          </a:xfrm>
          <a:prstGeom prst="rect">
            <a:avLst/>
          </a:prstGeom>
          <a:noFill/>
        </p:spPr>
        <p:txBody>
          <a:bodyPr wrap="square" rtlCol="0">
            <a:spAutoFit/>
          </a:bodyPr>
          <a:lstStyle/>
          <a:p>
            <a:r>
              <a:rPr lang="pt-PT" b="1" dirty="0" smtClean="0"/>
              <a:t>1.3.</a:t>
            </a:r>
            <a:endParaRPr lang="pt-PT" b="1" dirty="0"/>
          </a:p>
        </p:txBody>
      </p:sp>
      <p:sp>
        <p:nvSpPr>
          <p:cNvPr id="4" name="Retângulo 3"/>
          <p:cNvSpPr/>
          <p:nvPr/>
        </p:nvSpPr>
        <p:spPr>
          <a:xfrm>
            <a:off x="8584163" y="741317"/>
            <a:ext cx="3607837" cy="4801314"/>
          </a:xfrm>
          <a:prstGeom prst="rect">
            <a:avLst/>
          </a:prstGeom>
        </p:spPr>
        <p:txBody>
          <a:bodyPr wrap="square">
            <a:spAutoFit/>
          </a:bodyPr>
          <a:lstStyle/>
          <a:p>
            <a:r>
              <a:rPr lang="pt-PT" dirty="0"/>
              <a:t>O gráfico de dispersão dos resíduos padronizados em função dos valores preditos padronizados revela uma distribuição aproximadamente aleatória em torno da linha zero, sem padrões curvilíneos ou variações sistemáticas na dispersão. Embora se observem faixas diagonais, tal deve-se à natureza discreta das variáveis independentes (avaliadas em escalas de 1 a 5). Assim, os pressupostos de linearidade e </a:t>
            </a:r>
            <a:r>
              <a:rPr lang="pt-PT" dirty="0" err="1"/>
              <a:t>homoscedasticidade</a:t>
            </a:r>
            <a:r>
              <a:rPr lang="pt-PT" dirty="0"/>
              <a:t> são considerados satisfeitos, não se verificando evidências de </a:t>
            </a:r>
            <a:r>
              <a:rPr lang="pt-PT" dirty="0" err="1"/>
              <a:t>heteroscedasticidade</a:t>
            </a:r>
            <a:r>
              <a:rPr lang="pt-PT" dirty="0"/>
              <a:t> nem de má especificação do modelo.</a:t>
            </a:r>
          </a:p>
        </p:txBody>
      </p:sp>
    </p:spTree>
    <p:extLst>
      <p:ext uri="{BB962C8B-B14F-4D97-AF65-F5344CB8AC3E}">
        <p14:creationId xmlns:p14="http://schemas.microsoft.com/office/powerpoint/2010/main" val="2119160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1374132" y="230114"/>
            <a:ext cx="690341" cy="369332"/>
          </a:xfrm>
          <a:prstGeom prst="rect">
            <a:avLst/>
          </a:prstGeom>
          <a:noFill/>
        </p:spPr>
        <p:txBody>
          <a:bodyPr wrap="square" rtlCol="0">
            <a:spAutoFit/>
          </a:bodyPr>
          <a:lstStyle/>
          <a:p>
            <a:r>
              <a:rPr lang="pt-PT" b="1" dirty="0" smtClean="0"/>
              <a:t>1.2.</a:t>
            </a:r>
            <a:endParaRPr lang="pt-PT" b="1" dirty="0"/>
          </a:p>
        </p:txBody>
      </p:sp>
      <p:pic>
        <p:nvPicPr>
          <p:cNvPr id="3" name="Imagem 2"/>
          <p:cNvPicPr>
            <a:picLocks noChangeAspect="1"/>
          </p:cNvPicPr>
          <p:nvPr/>
        </p:nvPicPr>
        <p:blipFill>
          <a:blip r:embed="rId2"/>
          <a:stretch>
            <a:fillRect/>
          </a:stretch>
        </p:blipFill>
        <p:spPr>
          <a:xfrm>
            <a:off x="587600" y="332998"/>
            <a:ext cx="4523706" cy="1526291"/>
          </a:xfrm>
          <a:prstGeom prst="rect">
            <a:avLst/>
          </a:prstGeom>
        </p:spPr>
      </p:pic>
      <p:pic>
        <p:nvPicPr>
          <p:cNvPr id="4" name="Imagem 3"/>
          <p:cNvPicPr>
            <a:picLocks noChangeAspect="1"/>
          </p:cNvPicPr>
          <p:nvPr/>
        </p:nvPicPr>
        <p:blipFill>
          <a:blip r:embed="rId3"/>
          <a:stretch>
            <a:fillRect/>
          </a:stretch>
        </p:blipFill>
        <p:spPr>
          <a:xfrm>
            <a:off x="514933" y="1927770"/>
            <a:ext cx="5048250" cy="1952625"/>
          </a:xfrm>
          <a:prstGeom prst="rect">
            <a:avLst/>
          </a:prstGeom>
        </p:spPr>
      </p:pic>
      <p:pic>
        <p:nvPicPr>
          <p:cNvPr id="6" name="Imagem 5"/>
          <p:cNvPicPr>
            <a:picLocks noChangeAspect="1"/>
          </p:cNvPicPr>
          <p:nvPr/>
        </p:nvPicPr>
        <p:blipFill>
          <a:blip r:embed="rId4"/>
          <a:stretch>
            <a:fillRect/>
          </a:stretch>
        </p:blipFill>
        <p:spPr>
          <a:xfrm>
            <a:off x="359311" y="3948876"/>
            <a:ext cx="6674598" cy="2388159"/>
          </a:xfrm>
          <a:prstGeom prst="rect">
            <a:avLst/>
          </a:prstGeom>
        </p:spPr>
      </p:pic>
      <p:sp>
        <p:nvSpPr>
          <p:cNvPr id="7" name="Oval 6"/>
          <p:cNvSpPr/>
          <p:nvPr/>
        </p:nvSpPr>
        <p:spPr>
          <a:xfrm>
            <a:off x="1938811" y="842742"/>
            <a:ext cx="666119" cy="57528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val 7"/>
          <p:cNvSpPr/>
          <p:nvPr/>
        </p:nvSpPr>
        <p:spPr>
          <a:xfrm>
            <a:off x="4246006" y="2217370"/>
            <a:ext cx="1616852" cy="67217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Oval 8"/>
          <p:cNvSpPr/>
          <p:nvPr/>
        </p:nvSpPr>
        <p:spPr>
          <a:xfrm>
            <a:off x="4447330" y="4026563"/>
            <a:ext cx="1415528" cy="246417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Retângulo 9"/>
          <p:cNvSpPr/>
          <p:nvPr/>
        </p:nvSpPr>
        <p:spPr>
          <a:xfrm>
            <a:off x="6096000" y="2217370"/>
            <a:ext cx="6096000" cy="1200329"/>
          </a:xfrm>
          <a:prstGeom prst="rect">
            <a:avLst/>
          </a:prstGeom>
        </p:spPr>
        <p:txBody>
          <a:bodyPr>
            <a:spAutoFit/>
          </a:bodyPr>
          <a:lstStyle/>
          <a:p>
            <a:r>
              <a:rPr lang="pt-PT" dirty="0" smtClean="0"/>
              <a:t>O</a:t>
            </a:r>
            <a:r>
              <a:rPr lang="pt-PT" b="1" dirty="0" smtClean="0"/>
              <a:t> </a:t>
            </a:r>
            <a:r>
              <a:rPr lang="pt-PT" b="1" dirty="0"/>
              <a:t>modelo global é estatisticamente significativo</a:t>
            </a:r>
            <a:r>
              <a:rPr lang="pt-PT" dirty="0"/>
              <a:t> </a:t>
            </a:r>
            <a:r>
              <a:rPr lang="pt-PT" dirty="0" smtClean="0"/>
              <a:t> (F=3177,375; p=0,00)— </a:t>
            </a:r>
            <a:r>
              <a:rPr lang="pt-PT" dirty="0"/>
              <a:t>ou seja, pelo menos uma das variáveis independentes contribui de forma relevante para explicar a variável dependente (</a:t>
            </a:r>
            <a:r>
              <a:rPr lang="pt-PT" i="1" dirty="0"/>
              <a:t>Rating</a:t>
            </a:r>
            <a:r>
              <a:rPr lang="pt-PT" dirty="0"/>
              <a:t>).</a:t>
            </a:r>
          </a:p>
        </p:txBody>
      </p:sp>
      <p:sp>
        <p:nvSpPr>
          <p:cNvPr id="11" name="Retângulo 10"/>
          <p:cNvSpPr/>
          <p:nvPr/>
        </p:nvSpPr>
        <p:spPr>
          <a:xfrm>
            <a:off x="5623302" y="658960"/>
            <a:ext cx="6096000" cy="369332"/>
          </a:xfrm>
          <a:prstGeom prst="rect">
            <a:avLst/>
          </a:prstGeom>
        </p:spPr>
        <p:txBody>
          <a:bodyPr>
            <a:spAutoFit/>
          </a:bodyPr>
          <a:lstStyle/>
          <a:p>
            <a:r>
              <a:rPr lang="pt-PT" dirty="0" smtClean="0"/>
              <a:t>As variações do rating são explicadas em 80,1% pelo modelo.</a:t>
            </a:r>
            <a:endParaRPr lang="pt-PT" dirty="0"/>
          </a:p>
        </p:txBody>
      </p:sp>
      <p:sp>
        <p:nvSpPr>
          <p:cNvPr id="12" name="Retângulo 11"/>
          <p:cNvSpPr/>
          <p:nvPr/>
        </p:nvSpPr>
        <p:spPr>
          <a:xfrm>
            <a:off x="7033909" y="4292365"/>
            <a:ext cx="6096000" cy="646331"/>
          </a:xfrm>
          <a:prstGeom prst="rect">
            <a:avLst/>
          </a:prstGeom>
        </p:spPr>
        <p:txBody>
          <a:bodyPr>
            <a:spAutoFit/>
          </a:bodyPr>
          <a:lstStyle/>
          <a:p>
            <a:r>
              <a:rPr lang="pt-PT" dirty="0" smtClean="0"/>
              <a:t>Todas as variáveis são estatisticamente significativas</a:t>
            </a:r>
          </a:p>
          <a:p>
            <a:r>
              <a:rPr lang="pt-PT" dirty="0" smtClean="0"/>
              <a:t>na explicação do rating global</a:t>
            </a:r>
            <a:endParaRPr lang="pt-PT" dirty="0"/>
          </a:p>
        </p:txBody>
      </p:sp>
    </p:spTree>
    <p:extLst>
      <p:ext uri="{BB962C8B-B14F-4D97-AF65-F5344CB8AC3E}">
        <p14:creationId xmlns:p14="http://schemas.microsoft.com/office/powerpoint/2010/main" val="803750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1374132" y="230114"/>
            <a:ext cx="690341" cy="369332"/>
          </a:xfrm>
          <a:prstGeom prst="rect">
            <a:avLst/>
          </a:prstGeom>
          <a:noFill/>
        </p:spPr>
        <p:txBody>
          <a:bodyPr wrap="square" rtlCol="0">
            <a:spAutoFit/>
          </a:bodyPr>
          <a:lstStyle/>
          <a:p>
            <a:r>
              <a:rPr lang="pt-PT" b="1" dirty="0" smtClean="0"/>
              <a:t>1.4.</a:t>
            </a:r>
            <a:endParaRPr lang="pt-PT" b="1" dirty="0"/>
          </a:p>
        </p:txBody>
      </p:sp>
      <p:pic>
        <p:nvPicPr>
          <p:cNvPr id="4" name="Imagem 3"/>
          <p:cNvPicPr>
            <a:picLocks noChangeAspect="1"/>
          </p:cNvPicPr>
          <p:nvPr/>
        </p:nvPicPr>
        <p:blipFill>
          <a:blip r:embed="rId2"/>
          <a:stretch>
            <a:fillRect/>
          </a:stretch>
        </p:blipFill>
        <p:spPr>
          <a:xfrm>
            <a:off x="308676" y="1846968"/>
            <a:ext cx="11145786" cy="3978548"/>
          </a:xfrm>
          <a:prstGeom prst="rect">
            <a:avLst/>
          </a:prstGeom>
        </p:spPr>
      </p:pic>
      <p:sp>
        <p:nvSpPr>
          <p:cNvPr id="5" name="Oval 4"/>
          <p:cNvSpPr/>
          <p:nvPr/>
        </p:nvSpPr>
        <p:spPr>
          <a:xfrm>
            <a:off x="3121743" y="2194884"/>
            <a:ext cx="1997398" cy="363063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Retângulo 5"/>
          <p:cNvSpPr/>
          <p:nvPr/>
        </p:nvSpPr>
        <p:spPr>
          <a:xfrm>
            <a:off x="348339" y="646639"/>
            <a:ext cx="10947922" cy="646331"/>
          </a:xfrm>
          <a:prstGeom prst="rect">
            <a:avLst/>
          </a:prstGeom>
        </p:spPr>
        <p:txBody>
          <a:bodyPr wrap="square">
            <a:spAutoFit/>
          </a:bodyPr>
          <a:lstStyle/>
          <a:p>
            <a:r>
              <a:rPr lang="pt-PT" b="1" dirty="0" smtClean="0"/>
              <a:t>“</a:t>
            </a:r>
            <a:r>
              <a:rPr lang="pt-PT" b="1" dirty="0" err="1"/>
              <a:t>Value</a:t>
            </a:r>
            <a:r>
              <a:rPr lang="pt-PT" b="1" dirty="0"/>
              <a:t> for Money”</a:t>
            </a:r>
            <a:r>
              <a:rPr lang="pt-PT" dirty="0"/>
              <a:t> destacou-se como </a:t>
            </a:r>
            <a:r>
              <a:rPr lang="pt-PT" dirty="0" smtClean="0"/>
              <a:t>o fator com maior impacto no rating global </a:t>
            </a:r>
            <a:r>
              <a:rPr lang="pt-PT" dirty="0"/>
              <a:t>(β = </a:t>
            </a:r>
            <a:r>
              <a:rPr lang="pt-PT" dirty="0" smtClean="0"/>
              <a:t>1,255; </a:t>
            </a:r>
            <a:r>
              <a:rPr lang="pt-PT" dirty="0"/>
              <a:t>p </a:t>
            </a:r>
            <a:r>
              <a:rPr lang="pt-PT" dirty="0" smtClean="0"/>
              <a:t>= 0,00), seguido do </a:t>
            </a:r>
            <a:r>
              <a:rPr lang="pt-PT" b="1" dirty="0" smtClean="0"/>
              <a:t>“</a:t>
            </a:r>
            <a:r>
              <a:rPr lang="pt-PT" b="1" dirty="0" err="1"/>
              <a:t>Ground</a:t>
            </a:r>
            <a:r>
              <a:rPr lang="pt-PT" b="1" dirty="0"/>
              <a:t> </a:t>
            </a:r>
            <a:r>
              <a:rPr lang="pt-PT" b="1" dirty="0" err="1"/>
              <a:t>Service</a:t>
            </a:r>
            <a:r>
              <a:rPr lang="pt-PT" b="1" dirty="0"/>
              <a:t>”</a:t>
            </a:r>
            <a:r>
              <a:rPr lang="pt-PT" dirty="0"/>
              <a:t> (β = </a:t>
            </a:r>
            <a:r>
              <a:rPr lang="pt-PT" dirty="0" smtClean="0"/>
              <a:t>0,393; p=0,00 ) </a:t>
            </a:r>
            <a:r>
              <a:rPr lang="pt-PT" dirty="0"/>
              <a:t>e </a:t>
            </a:r>
            <a:r>
              <a:rPr lang="pt-PT" b="1" dirty="0"/>
              <a:t>“</a:t>
            </a:r>
            <a:r>
              <a:rPr lang="pt-PT" b="1" dirty="0" err="1"/>
              <a:t>Cabin</a:t>
            </a:r>
            <a:r>
              <a:rPr lang="pt-PT" b="1" dirty="0"/>
              <a:t> Staff </a:t>
            </a:r>
            <a:r>
              <a:rPr lang="pt-PT" b="1" dirty="0" err="1"/>
              <a:t>Service</a:t>
            </a:r>
            <a:r>
              <a:rPr lang="pt-PT" b="1" dirty="0"/>
              <a:t>”</a:t>
            </a:r>
            <a:r>
              <a:rPr lang="pt-PT" dirty="0"/>
              <a:t> (β = </a:t>
            </a:r>
            <a:r>
              <a:rPr lang="pt-PT" dirty="0" smtClean="0"/>
              <a:t>0,193; p=0,00).</a:t>
            </a:r>
            <a:endParaRPr lang="pt-PT" dirty="0"/>
          </a:p>
        </p:txBody>
      </p:sp>
    </p:spTree>
    <p:extLst>
      <p:ext uri="{BB962C8B-B14F-4D97-AF65-F5344CB8AC3E}">
        <p14:creationId xmlns:p14="http://schemas.microsoft.com/office/powerpoint/2010/main" val="697185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12192000"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Título 1"/>
          <p:cNvSpPr>
            <a:spLocks noGrp="1"/>
          </p:cNvSpPr>
          <p:nvPr>
            <p:ph type="ctrTitle"/>
          </p:nvPr>
        </p:nvSpPr>
        <p:spPr/>
        <p:txBody>
          <a:bodyPr>
            <a:normAutofit/>
          </a:bodyPr>
          <a:lstStyle/>
          <a:p>
            <a:r>
              <a:rPr lang="pt-PT" sz="4000" dirty="0">
                <a:solidFill>
                  <a:schemeClr val="bg1"/>
                </a:solidFill>
                <a:latin typeface="Arial" panose="020B0604020202020204" pitchFamily="34" charset="0"/>
                <a:cs typeface="Arial" panose="020B0604020202020204" pitchFamily="34" charset="0"/>
              </a:rPr>
              <a:t>Ficha n.º </a:t>
            </a:r>
            <a:r>
              <a:rPr lang="pt-PT" sz="4000" dirty="0" smtClean="0">
                <a:solidFill>
                  <a:schemeClr val="bg1"/>
                </a:solidFill>
                <a:latin typeface="Arial" panose="020B0604020202020204" pitchFamily="34" charset="0"/>
                <a:cs typeface="Arial" panose="020B0604020202020204" pitchFamily="34" charset="0"/>
              </a:rPr>
              <a:t>11</a:t>
            </a:r>
            <a:endParaRPr lang="pt-PT" sz="4000" dirty="0">
              <a:solidFill>
                <a:schemeClr val="bg1"/>
              </a:solidFill>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863600" y="4167188"/>
            <a:ext cx="9804400" cy="1655762"/>
          </a:xfrm>
        </p:spPr>
        <p:txBody>
          <a:bodyPr>
            <a:normAutofit/>
          </a:bodyPr>
          <a:lstStyle/>
          <a:p>
            <a:pPr lvl="0"/>
            <a:r>
              <a:rPr lang="pt-PT" sz="4000" b="1" dirty="0" smtClean="0">
                <a:solidFill>
                  <a:schemeClr val="bg1"/>
                </a:solidFill>
              </a:rPr>
              <a:t>Análise de Regressão</a:t>
            </a:r>
          </a:p>
          <a:p>
            <a:pPr lvl="0"/>
            <a:r>
              <a:rPr lang="pt-PT" sz="4000" b="1" dirty="0" smtClean="0">
                <a:solidFill>
                  <a:schemeClr val="bg1"/>
                </a:solidFill>
              </a:rPr>
              <a:t>Análise de Regressão Logística</a:t>
            </a:r>
            <a:endParaRPr lang="pt-PT" sz="3600" dirty="0">
              <a:solidFill>
                <a:schemeClr val="bg1"/>
              </a:solidFill>
            </a:endParaRPr>
          </a:p>
        </p:txBody>
      </p:sp>
    </p:spTree>
    <p:extLst>
      <p:ext uri="{BB962C8B-B14F-4D97-AF65-F5344CB8AC3E}">
        <p14:creationId xmlns:p14="http://schemas.microsoft.com/office/powerpoint/2010/main" val="457735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smtClean="0"/>
              <a:t>Regressão logística</a:t>
            </a:r>
            <a:endParaRPr lang="pt-PT" dirty="0"/>
          </a:p>
        </p:txBody>
      </p:sp>
      <p:sp>
        <p:nvSpPr>
          <p:cNvPr id="3" name="Subtítulo 2"/>
          <p:cNvSpPr>
            <a:spLocks noGrp="1"/>
          </p:cNvSpPr>
          <p:nvPr>
            <p:ph type="subTitle" idx="1"/>
          </p:nvPr>
        </p:nvSpPr>
        <p:spPr/>
        <p:txBody>
          <a:bodyPr/>
          <a:lstStyle/>
          <a:p>
            <a:endParaRPr lang="pt-PT"/>
          </a:p>
        </p:txBody>
      </p:sp>
    </p:spTree>
    <p:extLst>
      <p:ext uri="{BB962C8B-B14F-4D97-AF65-F5344CB8AC3E}">
        <p14:creationId xmlns:p14="http://schemas.microsoft.com/office/powerpoint/2010/main" val="261576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Regressão logística</a:t>
            </a:r>
            <a:endParaRPr lang="pt-PT" dirty="0"/>
          </a:p>
        </p:txBody>
      </p:sp>
      <p:sp>
        <p:nvSpPr>
          <p:cNvPr id="4" name="Rectangle 1"/>
          <p:cNvSpPr>
            <a:spLocks noGrp="1" noChangeArrowheads="1"/>
          </p:cNvSpPr>
          <p:nvPr>
            <p:ph idx="1"/>
          </p:nvPr>
        </p:nvSpPr>
        <p:spPr bwMode="auto">
          <a:xfrm>
            <a:off x="952605" y="1690688"/>
            <a:ext cx="1028679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pt-PT" altLang="pt-PT" sz="2200" b="0" i="0" u="none" strike="noStrike" cap="none" normalizeH="0" baseline="0" dirty="0" smtClean="0">
                <a:ln>
                  <a:noFill/>
                </a:ln>
                <a:solidFill>
                  <a:schemeClr val="tx1"/>
                </a:solidFill>
                <a:effectLst/>
                <a:latin typeface="Arial" panose="020B0604020202020204" pitchFamily="34" charset="0"/>
              </a:rPr>
              <a:t> A regressão logística é usada quando a variável dependente (Y) é </a:t>
            </a:r>
            <a:r>
              <a:rPr kumimoji="0" lang="pt-PT" altLang="pt-PT" sz="2200" i="0" u="none" strike="noStrike" cap="none" normalizeH="0" baseline="0" dirty="0" smtClean="0">
                <a:ln>
                  <a:noFill/>
                </a:ln>
                <a:solidFill>
                  <a:schemeClr val="tx1"/>
                </a:solidFill>
                <a:effectLst/>
                <a:latin typeface="Arial" panose="020B0604020202020204" pitchFamily="34" charset="0"/>
              </a:rPr>
              <a:t>binária: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t-PT" altLang="pt-PT" sz="2200" b="0" i="0" u="none" strike="noStrike" cap="none" normalizeH="0" baseline="0" dirty="0" smtClean="0">
                <a:ln>
                  <a:noFill/>
                </a:ln>
                <a:solidFill>
                  <a:schemeClr val="tx1"/>
                </a:solidFill>
                <a:effectLst/>
                <a:latin typeface="Arial" panose="020B0604020202020204" pitchFamily="34" charset="0"/>
              </a:rPr>
              <a:t> Ex.: compra / não compra, satisfeito / insatisfeito, recomenda / não recomenda.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t-PT" altLang="pt-PT" sz="2200" b="0" i="0" u="none" strike="noStrike" cap="none" normalizeH="0" baseline="0" dirty="0" smtClean="0">
                <a:ln>
                  <a:noFill/>
                </a:ln>
                <a:solidFill>
                  <a:schemeClr val="tx1"/>
                </a:solidFill>
                <a:effectLst/>
                <a:latin typeface="Arial" panose="020B0604020202020204" pitchFamily="34" charset="0"/>
              </a:rPr>
              <a:t> Substitui a regressão linear quando o Y não é contínuo.</a:t>
            </a:r>
          </a:p>
          <a:p>
            <a:pPr marL="0" marR="0" lvl="0" indent="0" algn="l" defTabSz="914400" rtl="0" eaLnBrk="0" fontAlgn="base" latinLnBrk="0" hangingPunct="0">
              <a:lnSpc>
                <a:spcPct val="100000"/>
              </a:lnSpc>
              <a:spcBef>
                <a:spcPct val="0"/>
              </a:spcBef>
              <a:spcAft>
                <a:spcPct val="0"/>
              </a:spcAft>
              <a:buClrTx/>
              <a:buSzTx/>
              <a:buFontTx/>
              <a:buChar char="•"/>
              <a:tabLst/>
            </a:pPr>
            <a:endParaRPr lang="pt-PT" altLang="pt-PT" sz="2200" dirty="0">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pt-PT" sz="2400" dirty="0" smtClean="0"/>
              <a:t>A regressão logística modela a </a:t>
            </a:r>
            <a:r>
              <a:rPr lang="pt-PT" sz="2400" b="1" dirty="0" smtClean="0"/>
              <a:t>probabilidade de ocorrência de um evento</a:t>
            </a:r>
          </a:p>
          <a:p>
            <a:pPr marL="0" lvl="0" indent="0" eaLnBrk="0" fontAlgn="base" hangingPunct="0">
              <a:lnSpc>
                <a:spcPct val="100000"/>
              </a:lnSpc>
              <a:spcBef>
                <a:spcPct val="0"/>
              </a:spcBef>
              <a:spcAft>
                <a:spcPct val="0"/>
              </a:spcAft>
              <a:buFontTx/>
              <a:buChar char="•"/>
            </a:pPr>
            <a:endParaRPr kumimoji="0" lang="pt-PT" altLang="pt-PT" sz="2400" b="1" i="0" u="none" strike="noStrike" cap="none" normalizeH="0" baseline="0" dirty="0">
              <a:ln>
                <a:noFill/>
              </a:ln>
              <a:solidFill>
                <a:schemeClr val="tx1"/>
              </a:solidFill>
              <a:effectLst/>
              <a:latin typeface="Arial" panose="020B0604020202020204" pitchFamily="34" charset="0"/>
            </a:endParaRPr>
          </a:p>
          <a:p>
            <a:pPr marL="0" lvl="0" indent="0" eaLnBrk="0" fontAlgn="base" hangingPunct="0">
              <a:lnSpc>
                <a:spcPct val="100000"/>
              </a:lnSpc>
              <a:spcBef>
                <a:spcPct val="0"/>
              </a:spcBef>
              <a:spcAft>
                <a:spcPct val="0"/>
              </a:spcAft>
              <a:buFontTx/>
              <a:buChar char="•"/>
            </a:pPr>
            <a:endParaRPr lang="pt-PT" altLang="pt-PT" sz="2400" b="1" dirty="0" smtClean="0">
              <a:latin typeface="Arial" panose="020B0604020202020204" pitchFamily="34" charset="0"/>
            </a:endParaRPr>
          </a:p>
          <a:p>
            <a:pPr marL="0" lvl="0" indent="0" eaLnBrk="0" fontAlgn="base" hangingPunct="0">
              <a:lnSpc>
                <a:spcPct val="100000"/>
              </a:lnSpc>
              <a:spcBef>
                <a:spcPct val="0"/>
              </a:spcBef>
              <a:spcAft>
                <a:spcPct val="0"/>
              </a:spcAft>
              <a:buFontTx/>
              <a:buChar char="•"/>
            </a:pPr>
            <a:endParaRPr kumimoji="0" lang="pt-PT" altLang="pt-PT" sz="2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91240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smtClean="0"/>
              <a:t>Estimação e Interpretação</a:t>
            </a:r>
            <a:endParaRPr lang="pt-PT" dirty="0"/>
          </a:p>
        </p:txBody>
      </p:sp>
      <p:sp>
        <p:nvSpPr>
          <p:cNvPr id="3" name="Marcador de Posição de Conteúdo 2"/>
          <p:cNvSpPr>
            <a:spLocks noGrp="1"/>
          </p:cNvSpPr>
          <p:nvPr>
            <p:ph idx="1"/>
          </p:nvPr>
        </p:nvSpPr>
        <p:spPr>
          <a:xfrm>
            <a:off x="838200" y="1825625"/>
            <a:ext cx="10770704" cy="4351338"/>
          </a:xfrm>
        </p:spPr>
        <p:txBody>
          <a:bodyPr/>
          <a:lstStyle/>
          <a:p>
            <a:r>
              <a:rPr lang="pt-PT" dirty="0" smtClean="0"/>
              <a:t>Parâmetros são estimados por </a:t>
            </a:r>
            <a:r>
              <a:rPr lang="pt-PT" b="1" dirty="0" smtClean="0"/>
              <a:t>máxima verosimilhança (</a:t>
            </a:r>
            <a:r>
              <a:rPr lang="pt-PT" b="1" dirty="0" err="1" smtClean="0"/>
              <a:t>Maximum</a:t>
            </a:r>
            <a:r>
              <a:rPr lang="pt-PT" b="1" dirty="0" smtClean="0"/>
              <a:t> </a:t>
            </a:r>
            <a:r>
              <a:rPr lang="pt-PT" b="1" dirty="0" err="1" smtClean="0"/>
              <a:t>Likelihood</a:t>
            </a:r>
            <a:r>
              <a:rPr lang="pt-PT" b="1" dirty="0" smtClean="0"/>
              <a:t>)</a:t>
            </a:r>
            <a:endParaRPr lang="pt-PT" dirty="0" smtClean="0"/>
          </a:p>
          <a:p>
            <a:r>
              <a:rPr lang="pt-PT" dirty="0" smtClean="0"/>
              <a:t>Cada coeficiente β indica o </a:t>
            </a:r>
            <a:r>
              <a:rPr lang="pt-PT" b="1" dirty="0" smtClean="0"/>
              <a:t>impacto de X na probabilidade</a:t>
            </a:r>
            <a:r>
              <a:rPr lang="pt-PT" dirty="0" smtClean="0"/>
              <a:t> de Y=1</a:t>
            </a:r>
          </a:p>
          <a:p>
            <a:r>
              <a:rPr lang="pt-PT" dirty="0" smtClean="0"/>
              <a:t>O </a:t>
            </a:r>
            <a:r>
              <a:rPr lang="pt-PT" b="1" dirty="0" err="1" smtClean="0"/>
              <a:t>odds</a:t>
            </a:r>
            <a:r>
              <a:rPr lang="pt-PT" b="1" dirty="0" smtClean="0"/>
              <a:t> ratio (e^β)</a:t>
            </a:r>
            <a:r>
              <a:rPr lang="pt-PT" dirty="0" smtClean="0"/>
              <a:t> mostra quanto aumenta ou diminui a probabilidade</a:t>
            </a:r>
          </a:p>
          <a:p>
            <a:pPr lvl="1"/>
            <a:r>
              <a:rPr lang="pt-PT" dirty="0" smtClean="0"/>
              <a:t>e^β &gt; 1 → aumenta a probabilidade</a:t>
            </a:r>
          </a:p>
          <a:p>
            <a:pPr lvl="1"/>
            <a:r>
              <a:rPr lang="pt-PT" dirty="0" smtClean="0"/>
              <a:t>e^β &lt; 1 → diminui a probabilidade</a:t>
            </a:r>
          </a:p>
          <a:p>
            <a:endParaRPr lang="pt-PT" dirty="0"/>
          </a:p>
        </p:txBody>
      </p:sp>
    </p:spTree>
    <p:extLst>
      <p:ext uri="{BB962C8B-B14F-4D97-AF65-F5344CB8AC3E}">
        <p14:creationId xmlns:p14="http://schemas.microsoft.com/office/powerpoint/2010/main" val="315642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smtClean="0"/>
              <a:t>Avaliação do Modelo</a:t>
            </a:r>
          </a:p>
        </p:txBody>
      </p:sp>
      <p:sp>
        <p:nvSpPr>
          <p:cNvPr id="3" name="Marcador de Posição de Conteúdo 2"/>
          <p:cNvSpPr>
            <a:spLocks noGrp="1"/>
          </p:cNvSpPr>
          <p:nvPr>
            <p:ph idx="1"/>
          </p:nvPr>
        </p:nvSpPr>
        <p:spPr/>
        <p:txBody>
          <a:bodyPr/>
          <a:lstStyle/>
          <a:p>
            <a:r>
              <a:rPr lang="pt-PT" b="1" dirty="0" smtClean="0"/>
              <a:t>−2 Log </a:t>
            </a:r>
            <a:r>
              <a:rPr lang="pt-PT" b="1" dirty="0" err="1" smtClean="0"/>
              <a:t>Likelihood</a:t>
            </a:r>
            <a:r>
              <a:rPr lang="pt-PT" dirty="0" smtClean="0"/>
              <a:t> → mede a qualidade do ajuste (quanto menor, melhor)</a:t>
            </a:r>
          </a:p>
          <a:p>
            <a:r>
              <a:rPr lang="pt-PT" b="1" dirty="0" smtClean="0"/>
              <a:t>Testes χ² (Qui-quadrado)</a:t>
            </a:r>
            <a:r>
              <a:rPr lang="pt-PT" dirty="0" smtClean="0"/>
              <a:t> → verificam a significância global e dos coeficientes</a:t>
            </a:r>
          </a:p>
          <a:p>
            <a:r>
              <a:rPr lang="pt-PT" b="1" dirty="0" smtClean="0"/>
              <a:t>Pseudo-R² (Cox &amp; Snell, </a:t>
            </a:r>
            <a:r>
              <a:rPr lang="pt-PT" b="1" dirty="0" err="1" smtClean="0"/>
              <a:t>Nagelkerke</a:t>
            </a:r>
            <a:r>
              <a:rPr lang="pt-PT" b="1" dirty="0" smtClean="0"/>
              <a:t>)</a:t>
            </a:r>
            <a:r>
              <a:rPr lang="pt-PT" dirty="0" smtClean="0"/>
              <a:t> → indicadores aproximados de variância explicada</a:t>
            </a:r>
          </a:p>
          <a:p>
            <a:r>
              <a:rPr lang="pt-PT" b="1" dirty="0" smtClean="0"/>
              <a:t>Tabela de Classificação / ROC Curve</a:t>
            </a:r>
            <a:r>
              <a:rPr lang="pt-PT" dirty="0" smtClean="0"/>
              <a:t> → avalia capacidade preditiva (acerto global)</a:t>
            </a:r>
          </a:p>
          <a:p>
            <a:endParaRPr lang="pt-PT" dirty="0"/>
          </a:p>
        </p:txBody>
      </p:sp>
    </p:spTree>
    <p:extLst>
      <p:ext uri="{BB962C8B-B14F-4D97-AF65-F5344CB8AC3E}">
        <p14:creationId xmlns:p14="http://schemas.microsoft.com/office/powerpoint/2010/main" val="3682911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271206" y="149484"/>
            <a:ext cx="5231235" cy="6483664"/>
          </a:xfrm>
          <a:prstGeom prst="rect">
            <a:avLst/>
          </a:prstGeom>
        </p:spPr>
      </p:pic>
      <p:pic>
        <p:nvPicPr>
          <p:cNvPr id="3" name="Imagem 2"/>
          <p:cNvPicPr>
            <a:picLocks noChangeAspect="1"/>
          </p:cNvPicPr>
          <p:nvPr/>
        </p:nvPicPr>
        <p:blipFill>
          <a:blip r:embed="rId3"/>
          <a:stretch>
            <a:fillRect/>
          </a:stretch>
        </p:blipFill>
        <p:spPr>
          <a:xfrm>
            <a:off x="6015017" y="1228774"/>
            <a:ext cx="5648366" cy="4271994"/>
          </a:xfrm>
          <a:prstGeom prst="rect">
            <a:avLst/>
          </a:prstGeom>
        </p:spPr>
      </p:pic>
      <p:sp>
        <p:nvSpPr>
          <p:cNvPr id="4" name="CaixaDeTexto 3"/>
          <p:cNvSpPr txBox="1"/>
          <p:nvPr/>
        </p:nvSpPr>
        <p:spPr>
          <a:xfrm>
            <a:off x="11374132" y="230114"/>
            <a:ext cx="690341" cy="369332"/>
          </a:xfrm>
          <a:prstGeom prst="rect">
            <a:avLst/>
          </a:prstGeom>
          <a:noFill/>
        </p:spPr>
        <p:txBody>
          <a:bodyPr wrap="square" rtlCol="0">
            <a:spAutoFit/>
          </a:bodyPr>
          <a:lstStyle/>
          <a:p>
            <a:r>
              <a:rPr lang="pt-PT" b="1" dirty="0" smtClean="0"/>
              <a:t>2.1.</a:t>
            </a:r>
            <a:endParaRPr lang="pt-PT" b="1" dirty="0"/>
          </a:p>
        </p:txBody>
      </p:sp>
    </p:spTree>
    <p:extLst>
      <p:ext uri="{BB962C8B-B14F-4D97-AF65-F5344CB8AC3E}">
        <p14:creationId xmlns:p14="http://schemas.microsoft.com/office/powerpoint/2010/main" val="2840415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1374132" y="230114"/>
            <a:ext cx="690341" cy="369332"/>
          </a:xfrm>
          <a:prstGeom prst="rect">
            <a:avLst/>
          </a:prstGeom>
          <a:noFill/>
        </p:spPr>
        <p:txBody>
          <a:bodyPr wrap="square" rtlCol="0">
            <a:spAutoFit/>
          </a:bodyPr>
          <a:lstStyle/>
          <a:p>
            <a:r>
              <a:rPr lang="pt-PT" b="1" dirty="0" smtClean="0"/>
              <a:t>2.2.</a:t>
            </a:r>
            <a:endParaRPr lang="pt-PT" b="1" dirty="0"/>
          </a:p>
        </p:txBody>
      </p:sp>
      <p:pic>
        <p:nvPicPr>
          <p:cNvPr id="3" name="Imagem 2"/>
          <p:cNvPicPr>
            <a:picLocks noChangeAspect="1"/>
          </p:cNvPicPr>
          <p:nvPr/>
        </p:nvPicPr>
        <p:blipFill>
          <a:blip r:embed="rId2"/>
          <a:stretch>
            <a:fillRect/>
          </a:stretch>
        </p:blipFill>
        <p:spPr>
          <a:xfrm>
            <a:off x="677189" y="538890"/>
            <a:ext cx="5463816" cy="2113476"/>
          </a:xfrm>
          <a:prstGeom prst="rect">
            <a:avLst/>
          </a:prstGeom>
        </p:spPr>
      </p:pic>
      <p:pic>
        <p:nvPicPr>
          <p:cNvPr id="4" name="Imagem 3"/>
          <p:cNvPicPr>
            <a:picLocks noChangeAspect="1"/>
          </p:cNvPicPr>
          <p:nvPr/>
        </p:nvPicPr>
        <p:blipFill>
          <a:blip r:embed="rId3"/>
          <a:stretch>
            <a:fillRect/>
          </a:stretch>
        </p:blipFill>
        <p:spPr>
          <a:xfrm>
            <a:off x="809561" y="2819399"/>
            <a:ext cx="3835107" cy="1378915"/>
          </a:xfrm>
          <a:prstGeom prst="rect">
            <a:avLst/>
          </a:prstGeom>
        </p:spPr>
      </p:pic>
      <p:pic>
        <p:nvPicPr>
          <p:cNvPr id="5" name="Imagem 4"/>
          <p:cNvPicPr>
            <a:picLocks noChangeAspect="1"/>
          </p:cNvPicPr>
          <p:nvPr/>
        </p:nvPicPr>
        <p:blipFill>
          <a:blip r:embed="rId4"/>
          <a:stretch>
            <a:fillRect/>
          </a:stretch>
        </p:blipFill>
        <p:spPr>
          <a:xfrm>
            <a:off x="873082" y="4878976"/>
            <a:ext cx="3063077" cy="860792"/>
          </a:xfrm>
          <a:prstGeom prst="rect">
            <a:avLst/>
          </a:prstGeom>
        </p:spPr>
      </p:pic>
      <p:sp>
        <p:nvSpPr>
          <p:cNvPr id="6" name="Retângulo 5"/>
          <p:cNvSpPr/>
          <p:nvPr/>
        </p:nvSpPr>
        <p:spPr>
          <a:xfrm>
            <a:off x="4644667" y="4519916"/>
            <a:ext cx="7419805" cy="1200329"/>
          </a:xfrm>
          <a:prstGeom prst="rect">
            <a:avLst/>
          </a:prstGeom>
        </p:spPr>
        <p:txBody>
          <a:bodyPr wrap="square">
            <a:spAutoFit/>
          </a:bodyPr>
          <a:lstStyle/>
          <a:p>
            <a:r>
              <a:rPr lang="pt-PT" dirty="0"/>
              <a:t>O </a:t>
            </a:r>
            <a:r>
              <a:rPr lang="pt-PT" b="1" dirty="0"/>
              <a:t>teste de </a:t>
            </a:r>
            <a:r>
              <a:rPr lang="pt-PT" b="1" dirty="0" err="1"/>
              <a:t>Hosmer</a:t>
            </a:r>
            <a:r>
              <a:rPr lang="pt-PT" b="1" dirty="0"/>
              <a:t> e </a:t>
            </a:r>
            <a:r>
              <a:rPr lang="pt-PT" b="1" dirty="0" err="1"/>
              <a:t>Lemeshow</a:t>
            </a:r>
            <a:r>
              <a:rPr lang="pt-PT" dirty="0"/>
              <a:t> verifica se as probabilidades previstas pelo modelo se ajustam bem às probabilidades observadas.</a:t>
            </a:r>
          </a:p>
          <a:p>
            <a:pPr>
              <a:buFont typeface="Arial" panose="020B0604020202020204" pitchFamily="34" charset="0"/>
              <a:buChar char="•"/>
            </a:pPr>
            <a:r>
              <a:rPr lang="pt-PT" b="1" dirty="0"/>
              <a:t>Hipótese nula (H₀):</a:t>
            </a:r>
            <a:r>
              <a:rPr lang="pt-PT" dirty="0"/>
              <a:t> o modelo ajusta-se bem aos dados.</a:t>
            </a:r>
          </a:p>
          <a:p>
            <a:pPr>
              <a:buFont typeface="Arial" panose="020B0604020202020204" pitchFamily="34" charset="0"/>
              <a:buChar char="•"/>
            </a:pPr>
            <a:r>
              <a:rPr lang="pt-PT" b="1" dirty="0"/>
              <a:t>Hipótese alternativa (H₁):</a:t>
            </a:r>
            <a:r>
              <a:rPr lang="pt-PT" dirty="0"/>
              <a:t> o modelo </a:t>
            </a:r>
            <a:r>
              <a:rPr lang="pt-PT" b="1" dirty="0"/>
              <a:t>não</a:t>
            </a:r>
            <a:r>
              <a:rPr lang="pt-PT" dirty="0"/>
              <a:t> se ajusta bem aos dados.</a:t>
            </a:r>
          </a:p>
        </p:txBody>
      </p:sp>
      <p:sp>
        <p:nvSpPr>
          <p:cNvPr id="7" name="Retângulo 6"/>
          <p:cNvSpPr/>
          <p:nvPr/>
        </p:nvSpPr>
        <p:spPr>
          <a:xfrm>
            <a:off x="4737521" y="2765590"/>
            <a:ext cx="7326952" cy="923330"/>
          </a:xfrm>
          <a:prstGeom prst="rect">
            <a:avLst/>
          </a:prstGeom>
        </p:spPr>
        <p:txBody>
          <a:bodyPr wrap="square">
            <a:spAutoFit/>
          </a:bodyPr>
          <a:lstStyle/>
          <a:p>
            <a:r>
              <a:rPr lang="pt-PT" b="1" dirty="0" err="1"/>
              <a:t>Nagelkerke</a:t>
            </a:r>
            <a:r>
              <a:rPr lang="pt-PT" b="1" dirty="0"/>
              <a:t> R </a:t>
            </a:r>
            <a:r>
              <a:rPr lang="pt-PT" b="1" dirty="0" err="1"/>
              <a:t>Square</a:t>
            </a:r>
            <a:r>
              <a:rPr lang="pt-PT" b="1" dirty="0"/>
              <a:t> = 0,846</a:t>
            </a:r>
          </a:p>
          <a:p>
            <a:pPr>
              <a:buFont typeface="Arial" panose="020B0604020202020204" pitchFamily="34" charset="0"/>
              <a:buChar char="•"/>
            </a:pPr>
            <a:r>
              <a:rPr lang="pt-PT" dirty="0" smtClean="0"/>
              <a:t>O </a:t>
            </a:r>
            <a:r>
              <a:rPr lang="pt-PT" dirty="0"/>
              <a:t>modelo explica aproximadamente </a:t>
            </a:r>
            <a:r>
              <a:rPr lang="pt-PT" b="1" dirty="0"/>
              <a:t>84,6% da variabilidade</a:t>
            </a:r>
            <a:r>
              <a:rPr lang="pt-PT" dirty="0"/>
              <a:t> da variável dependente — um </a:t>
            </a:r>
            <a:r>
              <a:rPr lang="pt-PT" b="1" dirty="0"/>
              <a:t>excelente poder explicativo</a:t>
            </a:r>
            <a:r>
              <a:rPr lang="pt-PT" dirty="0"/>
              <a:t>.</a:t>
            </a:r>
          </a:p>
        </p:txBody>
      </p:sp>
      <p:sp>
        <p:nvSpPr>
          <p:cNvPr id="8" name="Retângulo 7"/>
          <p:cNvSpPr/>
          <p:nvPr/>
        </p:nvSpPr>
        <p:spPr>
          <a:xfrm>
            <a:off x="6240352" y="1556149"/>
            <a:ext cx="5597366" cy="369332"/>
          </a:xfrm>
          <a:prstGeom prst="rect">
            <a:avLst/>
          </a:prstGeom>
        </p:spPr>
        <p:txBody>
          <a:bodyPr wrap="none">
            <a:spAutoFit/>
          </a:bodyPr>
          <a:lstStyle/>
          <a:p>
            <a:r>
              <a:rPr lang="pt-PT" dirty="0"/>
              <a:t>O modelo classifica corretamente 96,9% das observações.</a:t>
            </a:r>
          </a:p>
        </p:txBody>
      </p:sp>
    </p:spTree>
    <p:extLst>
      <p:ext uri="{BB962C8B-B14F-4D97-AF65-F5344CB8AC3E}">
        <p14:creationId xmlns:p14="http://schemas.microsoft.com/office/powerpoint/2010/main" val="369589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006843" y="1066168"/>
            <a:ext cx="7552365" cy="2997159"/>
          </a:xfrm>
          <a:prstGeom prst="rect">
            <a:avLst/>
          </a:prstGeom>
        </p:spPr>
      </p:pic>
      <p:sp>
        <p:nvSpPr>
          <p:cNvPr id="3" name="Oval 2"/>
          <p:cNvSpPr/>
          <p:nvPr/>
        </p:nvSpPr>
        <p:spPr>
          <a:xfrm>
            <a:off x="6694564" y="656754"/>
            <a:ext cx="1997398" cy="363063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Retângulo 3"/>
          <p:cNvSpPr/>
          <p:nvPr/>
        </p:nvSpPr>
        <p:spPr>
          <a:xfrm>
            <a:off x="1006843" y="4534963"/>
            <a:ext cx="6096000" cy="646331"/>
          </a:xfrm>
          <a:prstGeom prst="rect">
            <a:avLst/>
          </a:prstGeom>
        </p:spPr>
        <p:txBody>
          <a:bodyPr>
            <a:spAutoFit/>
          </a:bodyPr>
          <a:lstStyle/>
          <a:p>
            <a:r>
              <a:rPr lang="pt-PT" dirty="0" smtClean="0"/>
              <a:t>Cinco </a:t>
            </a:r>
            <a:r>
              <a:rPr lang="pt-PT" dirty="0"/>
              <a:t>das sete variáveis explicativas apresentam efeitos estatisticamente significativos </a:t>
            </a:r>
            <a:r>
              <a:rPr lang="pt-PT" dirty="0" smtClean="0"/>
              <a:t>na explicação da recomendação</a:t>
            </a:r>
            <a:endParaRPr lang="pt-PT" dirty="0"/>
          </a:p>
        </p:txBody>
      </p:sp>
      <p:sp>
        <p:nvSpPr>
          <p:cNvPr id="5" name="Retângulo 4"/>
          <p:cNvSpPr/>
          <p:nvPr/>
        </p:nvSpPr>
        <p:spPr>
          <a:xfrm>
            <a:off x="1006843" y="5216191"/>
            <a:ext cx="6550173" cy="646331"/>
          </a:xfrm>
          <a:prstGeom prst="rect">
            <a:avLst/>
          </a:prstGeom>
        </p:spPr>
        <p:txBody>
          <a:bodyPr wrap="square">
            <a:spAutoFit/>
          </a:bodyPr>
          <a:lstStyle/>
          <a:p>
            <a:r>
              <a:rPr lang="pt-PT" dirty="0" smtClean="0"/>
              <a:t>Destaca-se </a:t>
            </a:r>
            <a:r>
              <a:rPr lang="pt-PT" b="1" dirty="0"/>
              <a:t>“</a:t>
            </a:r>
            <a:r>
              <a:rPr lang="pt-PT" b="1" dirty="0" err="1"/>
              <a:t>Value</a:t>
            </a:r>
            <a:r>
              <a:rPr lang="pt-PT" b="1" dirty="0"/>
              <a:t> for Money”</a:t>
            </a:r>
            <a:r>
              <a:rPr lang="pt-PT" dirty="0"/>
              <a:t> (</a:t>
            </a:r>
            <a:r>
              <a:rPr lang="pt-PT" dirty="0" err="1"/>
              <a:t>Exp</a:t>
            </a:r>
            <a:r>
              <a:rPr lang="pt-PT" dirty="0"/>
              <a:t>(B) = 4,521; p </a:t>
            </a:r>
            <a:r>
              <a:rPr lang="pt-PT" dirty="0" smtClean="0"/>
              <a:t>= 0,00), que aumenta de forma significativa a probabilidade de recomendação.</a:t>
            </a:r>
            <a:endParaRPr lang="pt-PT" dirty="0"/>
          </a:p>
        </p:txBody>
      </p:sp>
      <p:sp>
        <p:nvSpPr>
          <p:cNvPr id="6" name="Retângulo 5"/>
          <p:cNvSpPr/>
          <p:nvPr/>
        </p:nvSpPr>
        <p:spPr>
          <a:xfrm>
            <a:off x="1006843" y="5897419"/>
            <a:ext cx="7410071" cy="923330"/>
          </a:xfrm>
          <a:prstGeom prst="rect">
            <a:avLst/>
          </a:prstGeom>
        </p:spPr>
        <p:txBody>
          <a:bodyPr wrap="square">
            <a:spAutoFit/>
          </a:bodyPr>
          <a:lstStyle/>
          <a:p>
            <a:r>
              <a:rPr lang="pt-PT" dirty="0" smtClean="0"/>
              <a:t>Por </a:t>
            </a:r>
            <a:r>
              <a:rPr lang="pt-PT" dirty="0"/>
              <a:t>cada aumento de </a:t>
            </a:r>
            <a:r>
              <a:rPr lang="pt-PT" b="1" dirty="0"/>
              <a:t>1 ponto</a:t>
            </a:r>
            <a:r>
              <a:rPr lang="pt-PT" dirty="0"/>
              <a:t> na perceção de </a:t>
            </a:r>
            <a:r>
              <a:rPr lang="pt-PT" i="1" dirty="0" err="1"/>
              <a:t>Value</a:t>
            </a:r>
            <a:r>
              <a:rPr lang="pt-PT" i="1" dirty="0"/>
              <a:t> for Money</a:t>
            </a:r>
            <a:r>
              <a:rPr lang="pt-PT" dirty="0"/>
              <a:t> (numa escala de 1 a 5), as </a:t>
            </a:r>
            <a:r>
              <a:rPr lang="pt-PT" b="1" dirty="0" err="1"/>
              <a:t>odds</a:t>
            </a:r>
            <a:r>
              <a:rPr lang="pt-PT" b="1" dirty="0"/>
              <a:t> de </a:t>
            </a:r>
            <a:r>
              <a:rPr lang="pt-PT" b="1" dirty="0" smtClean="0"/>
              <a:t>recomendação </a:t>
            </a:r>
            <a:r>
              <a:rPr lang="pt-PT" b="1" dirty="0"/>
              <a:t>aumentam 4,521 vezes</a:t>
            </a:r>
            <a:r>
              <a:rPr lang="pt-PT" dirty="0"/>
              <a:t>, mantendo todas as outras variáveis constantes.</a:t>
            </a:r>
          </a:p>
        </p:txBody>
      </p:sp>
    </p:spTree>
    <p:extLst>
      <p:ext uri="{BB962C8B-B14F-4D97-AF65-F5344CB8AC3E}">
        <p14:creationId xmlns:p14="http://schemas.microsoft.com/office/powerpoint/2010/main" val="2254829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444500" y="717550"/>
            <a:ext cx="11455400" cy="5924550"/>
          </a:xfrm>
        </p:spPr>
        <p:txBody>
          <a:bodyPr>
            <a:normAutofit/>
          </a:bodyPr>
          <a:lstStyle/>
          <a:p>
            <a:pPr marL="0" lvl="0" indent="0">
              <a:buNone/>
            </a:pPr>
            <a:r>
              <a:rPr lang="pt-PT" sz="2400" dirty="0" smtClean="0"/>
              <a:t>Considere as seguintes variáveis, extraídas da </a:t>
            </a:r>
            <a:r>
              <a:rPr lang="pt-PT" sz="2400" dirty="0" err="1" smtClean="0"/>
              <a:t>basede</a:t>
            </a:r>
            <a:r>
              <a:rPr lang="pt-PT" sz="2400" dirty="0" smtClean="0"/>
              <a:t> dados </a:t>
            </a:r>
            <a:r>
              <a:rPr lang="pt-PT" sz="2400" dirty="0" err="1" smtClean="0"/>
              <a:t>Skytrax</a:t>
            </a:r>
            <a:r>
              <a:rPr lang="pt-PT" sz="2400" dirty="0" smtClean="0"/>
              <a:t>, sobre a avaliação de companhias aéreas.</a:t>
            </a:r>
          </a:p>
          <a:p>
            <a:pPr marL="0" lvl="0" indent="0">
              <a:buNone/>
            </a:pPr>
            <a:endParaRPr lang="en-US" sz="2400" dirty="0" smtClean="0"/>
          </a:p>
          <a:p>
            <a:pPr marL="0" lvl="0" indent="0">
              <a:buNone/>
            </a:pPr>
            <a:r>
              <a:rPr lang="en-US" sz="2400" dirty="0" smtClean="0"/>
              <a:t>Rating (1 Low – 10 High)</a:t>
            </a:r>
          </a:p>
          <a:p>
            <a:pPr marL="0" lvl="0" indent="0">
              <a:buNone/>
            </a:pPr>
            <a:r>
              <a:rPr lang="en-US" sz="2400" dirty="0" err="1" smtClean="0"/>
              <a:t>SeatComfort</a:t>
            </a:r>
            <a:r>
              <a:rPr lang="en-US" sz="2400" dirty="0" smtClean="0"/>
              <a:t> (1 Low – 5 High)</a:t>
            </a:r>
          </a:p>
          <a:p>
            <a:pPr marL="0" lvl="0" indent="0">
              <a:buNone/>
            </a:pPr>
            <a:r>
              <a:rPr lang="en-US" sz="2400" dirty="0" err="1" smtClean="0"/>
              <a:t>CabinStaffService</a:t>
            </a:r>
            <a:r>
              <a:rPr lang="en-US" sz="2400" dirty="0" smtClean="0"/>
              <a:t> (1 Low – 5 High)</a:t>
            </a:r>
          </a:p>
          <a:p>
            <a:pPr marL="0" lvl="0" indent="0">
              <a:buNone/>
            </a:pPr>
            <a:r>
              <a:rPr lang="en-US" sz="2400" dirty="0" err="1" smtClean="0"/>
              <a:t>Food&amp;Beverages</a:t>
            </a:r>
            <a:r>
              <a:rPr lang="en-US" sz="2400" dirty="0" smtClean="0"/>
              <a:t> (1 Low – 5 High)</a:t>
            </a:r>
          </a:p>
          <a:p>
            <a:pPr marL="0" lvl="0" indent="0">
              <a:buNone/>
            </a:pPr>
            <a:r>
              <a:rPr lang="en-US" sz="2400" dirty="0" err="1" smtClean="0"/>
              <a:t>InflightEntertainment</a:t>
            </a:r>
            <a:r>
              <a:rPr lang="en-US" sz="2400" dirty="0" smtClean="0"/>
              <a:t> (1 Low – 5 High)</a:t>
            </a:r>
          </a:p>
          <a:p>
            <a:pPr marL="0" lvl="0" indent="0">
              <a:buNone/>
            </a:pPr>
            <a:r>
              <a:rPr lang="en-US" sz="2400" dirty="0" err="1" smtClean="0"/>
              <a:t>GroundService</a:t>
            </a:r>
            <a:r>
              <a:rPr lang="en-US" sz="2400" dirty="0" smtClean="0"/>
              <a:t> (1 Low – 5 High)</a:t>
            </a:r>
          </a:p>
          <a:p>
            <a:pPr marL="0" lvl="0" indent="0">
              <a:buNone/>
            </a:pPr>
            <a:r>
              <a:rPr lang="en-US" sz="2400" dirty="0" err="1" smtClean="0"/>
              <a:t>Wifi&amp;Connectivity</a:t>
            </a:r>
            <a:r>
              <a:rPr lang="en-US" sz="2400" dirty="0" smtClean="0"/>
              <a:t> (1 Low – 5 High)</a:t>
            </a:r>
          </a:p>
          <a:p>
            <a:pPr marL="0" lvl="0" indent="0">
              <a:buNone/>
            </a:pPr>
            <a:r>
              <a:rPr lang="en-US" sz="2400" dirty="0" err="1" smtClean="0"/>
              <a:t>ValueForMoney</a:t>
            </a:r>
            <a:r>
              <a:rPr lang="en-US" sz="2400" dirty="0" smtClean="0"/>
              <a:t> (1 Low – 5 High)</a:t>
            </a:r>
          </a:p>
          <a:p>
            <a:pPr marL="0" lvl="0" indent="0">
              <a:buNone/>
            </a:pPr>
            <a:r>
              <a:rPr lang="en-US" sz="2400" dirty="0" smtClean="0"/>
              <a:t>Recommendation ( 1 Yes – </a:t>
            </a:r>
            <a:r>
              <a:rPr lang="en-US" sz="2400" dirty="0" smtClean="0"/>
              <a:t>0 </a:t>
            </a:r>
            <a:r>
              <a:rPr lang="en-US" sz="2400" dirty="0" smtClean="0"/>
              <a:t>No)</a:t>
            </a:r>
          </a:p>
          <a:p>
            <a:pPr marL="0" lvl="0" indent="0">
              <a:buNone/>
            </a:pPr>
            <a:r>
              <a:rPr lang="en-US" sz="2400" dirty="0" err="1" smtClean="0"/>
              <a:t>Traveller</a:t>
            </a:r>
            <a:r>
              <a:rPr lang="en-US" sz="2400" dirty="0" smtClean="0"/>
              <a:t> Type (1 Business 2 Couple Leisure 3 Family Leisure 4 Solo Leisure)</a:t>
            </a:r>
          </a:p>
        </p:txBody>
      </p:sp>
    </p:spTree>
    <p:extLst>
      <p:ext uri="{BB962C8B-B14F-4D97-AF65-F5344CB8AC3E}">
        <p14:creationId xmlns:p14="http://schemas.microsoft.com/office/powerpoint/2010/main" val="2136101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smtClean="0"/>
              <a:t>1. Análise de Regressão</a:t>
            </a:r>
            <a:endParaRPr lang="pt-PT" b="1" dirty="0"/>
          </a:p>
        </p:txBody>
      </p:sp>
      <p:sp>
        <p:nvSpPr>
          <p:cNvPr id="3" name="Marcador de Posição de Conteúdo 2"/>
          <p:cNvSpPr>
            <a:spLocks noGrp="1"/>
          </p:cNvSpPr>
          <p:nvPr>
            <p:ph idx="1"/>
          </p:nvPr>
        </p:nvSpPr>
        <p:spPr/>
        <p:txBody>
          <a:bodyPr>
            <a:normAutofit/>
          </a:bodyPr>
          <a:lstStyle/>
          <a:p>
            <a:pPr marL="0" indent="0">
              <a:buNone/>
            </a:pPr>
            <a:r>
              <a:rPr lang="pt-PT" dirty="0" smtClean="0"/>
              <a:t>1.1 Estime um modelo de regressão linear múltipla</a:t>
            </a:r>
          </a:p>
          <a:p>
            <a:pPr marL="0" lvl="0" indent="0">
              <a:buNone/>
            </a:pPr>
            <a:r>
              <a:rPr lang="en-US" dirty="0"/>
              <a:t>Rating </a:t>
            </a:r>
            <a:r>
              <a:rPr lang="en-US" dirty="0" smtClean="0"/>
              <a:t>= f (Seat Comfort, Cabin Staff Service, Food &amp; Beverages, Inflight Entertainment, Ground Service, </a:t>
            </a:r>
            <a:r>
              <a:rPr lang="en-US" dirty="0" err="1" smtClean="0"/>
              <a:t>Wifi</a:t>
            </a:r>
            <a:r>
              <a:rPr lang="en-US" dirty="0" smtClean="0"/>
              <a:t> Connectivity, Value For Money)</a:t>
            </a:r>
          </a:p>
          <a:p>
            <a:pPr marL="0" lvl="0" indent="0">
              <a:buNone/>
            </a:pPr>
            <a:r>
              <a:rPr lang="en-US" dirty="0" smtClean="0"/>
              <a:t>1.2. </a:t>
            </a:r>
            <a:r>
              <a:rPr lang="en-US" dirty="0" err="1" smtClean="0"/>
              <a:t>Avalie</a:t>
            </a:r>
            <a:r>
              <a:rPr lang="en-US" dirty="0" smtClean="0"/>
              <a:t> a </a:t>
            </a:r>
            <a:r>
              <a:rPr lang="en-US" dirty="0" err="1" smtClean="0"/>
              <a:t>Qualidade</a:t>
            </a:r>
            <a:r>
              <a:rPr lang="en-US" dirty="0" smtClean="0"/>
              <a:t> do </a:t>
            </a:r>
            <a:r>
              <a:rPr lang="en-US" dirty="0" err="1" smtClean="0"/>
              <a:t>Modelo</a:t>
            </a:r>
            <a:endParaRPr lang="en-US" dirty="0" smtClean="0"/>
          </a:p>
          <a:p>
            <a:pPr marL="0" lvl="0" indent="0">
              <a:buNone/>
            </a:pPr>
            <a:r>
              <a:rPr lang="en-US" dirty="0" smtClean="0"/>
              <a:t>1.3. </a:t>
            </a:r>
            <a:r>
              <a:rPr lang="en-US" dirty="0" err="1" smtClean="0"/>
              <a:t>Verifique</a:t>
            </a:r>
            <a:r>
              <a:rPr lang="en-US" dirty="0" smtClean="0"/>
              <a:t> </a:t>
            </a:r>
            <a:r>
              <a:rPr lang="en-US" dirty="0" err="1" smtClean="0"/>
              <a:t>os</a:t>
            </a:r>
            <a:r>
              <a:rPr lang="en-US" dirty="0" smtClean="0"/>
              <a:t> </a:t>
            </a:r>
            <a:r>
              <a:rPr lang="en-US" dirty="0" err="1" smtClean="0"/>
              <a:t>Pressupostos</a:t>
            </a:r>
            <a:r>
              <a:rPr lang="en-US" dirty="0" smtClean="0"/>
              <a:t> para a </a:t>
            </a:r>
            <a:r>
              <a:rPr lang="en-US" dirty="0" err="1" smtClean="0"/>
              <a:t>Aplicação</a:t>
            </a:r>
            <a:r>
              <a:rPr lang="en-US" dirty="0" smtClean="0"/>
              <a:t> do </a:t>
            </a:r>
            <a:r>
              <a:rPr lang="en-US" dirty="0" err="1" smtClean="0"/>
              <a:t>Modelo</a:t>
            </a:r>
            <a:r>
              <a:rPr lang="en-US" dirty="0" smtClean="0"/>
              <a:t> de </a:t>
            </a:r>
            <a:r>
              <a:rPr lang="en-US" dirty="0" err="1" smtClean="0"/>
              <a:t>Regressão</a:t>
            </a:r>
            <a:r>
              <a:rPr lang="en-US" dirty="0" smtClean="0"/>
              <a:t> Linear</a:t>
            </a:r>
          </a:p>
          <a:p>
            <a:pPr marL="0" lvl="0" indent="0">
              <a:buNone/>
            </a:pPr>
            <a:r>
              <a:rPr lang="en-US" dirty="0" smtClean="0"/>
              <a:t>1.4. </a:t>
            </a:r>
            <a:r>
              <a:rPr lang="en-US" dirty="0" err="1" smtClean="0"/>
              <a:t>Qual</a:t>
            </a:r>
            <a:r>
              <a:rPr lang="en-US" dirty="0" smtClean="0"/>
              <a:t> a </a:t>
            </a:r>
            <a:r>
              <a:rPr lang="en-US" dirty="0" err="1" smtClean="0"/>
              <a:t>dimensão</a:t>
            </a:r>
            <a:r>
              <a:rPr lang="en-US" dirty="0" smtClean="0"/>
              <a:t> da </a:t>
            </a:r>
            <a:r>
              <a:rPr lang="en-US" dirty="0" err="1" smtClean="0"/>
              <a:t>qualidade</a:t>
            </a:r>
            <a:r>
              <a:rPr lang="en-US" dirty="0" smtClean="0"/>
              <a:t> do </a:t>
            </a:r>
            <a:r>
              <a:rPr lang="en-US" dirty="0" err="1" smtClean="0"/>
              <a:t>serviço</a:t>
            </a:r>
            <a:r>
              <a:rPr lang="en-US" dirty="0" smtClean="0"/>
              <a:t> com </a:t>
            </a:r>
            <a:r>
              <a:rPr lang="en-US" dirty="0" err="1" smtClean="0"/>
              <a:t>maior</a:t>
            </a:r>
            <a:r>
              <a:rPr lang="en-US" dirty="0" smtClean="0"/>
              <a:t> </a:t>
            </a:r>
            <a:r>
              <a:rPr lang="en-US" dirty="0" err="1" smtClean="0"/>
              <a:t>impacto</a:t>
            </a:r>
            <a:r>
              <a:rPr lang="en-US" dirty="0" smtClean="0"/>
              <a:t> no rating global?</a:t>
            </a:r>
            <a:endParaRPr lang="en-US" dirty="0"/>
          </a:p>
          <a:p>
            <a:pPr marL="0" lvl="0" indent="0">
              <a:buNone/>
            </a:pPr>
            <a:endParaRPr lang="en-US" dirty="0"/>
          </a:p>
          <a:p>
            <a:pPr marL="0" indent="0">
              <a:buNone/>
            </a:pPr>
            <a:endParaRPr lang="pt-PT" dirty="0" smtClean="0"/>
          </a:p>
          <a:p>
            <a:pPr marL="0" indent="0">
              <a:buNone/>
            </a:pPr>
            <a:endParaRPr lang="pt-PT" dirty="0" smtClean="0"/>
          </a:p>
          <a:p>
            <a:endParaRPr lang="pt-PT" dirty="0"/>
          </a:p>
        </p:txBody>
      </p:sp>
    </p:spTree>
    <p:extLst>
      <p:ext uri="{BB962C8B-B14F-4D97-AF65-F5344CB8AC3E}">
        <p14:creationId xmlns:p14="http://schemas.microsoft.com/office/powerpoint/2010/main" val="1219925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smtClean="0"/>
              <a:t>2. </a:t>
            </a:r>
            <a:r>
              <a:rPr lang="pt-PT" b="1" dirty="0" smtClean="0"/>
              <a:t>Análise de </a:t>
            </a:r>
            <a:r>
              <a:rPr lang="pt-PT" b="1" dirty="0" smtClean="0"/>
              <a:t>Regressão Logística</a:t>
            </a:r>
            <a:endParaRPr lang="pt-PT" b="1" dirty="0"/>
          </a:p>
        </p:txBody>
      </p:sp>
      <p:sp>
        <p:nvSpPr>
          <p:cNvPr id="3" name="Marcador de Posição de Conteúdo 2"/>
          <p:cNvSpPr>
            <a:spLocks noGrp="1"/>
          </p:cNvSpPr>
          <p:nvPr>
            <p:ph idx="1"/>
          </p:nvPr>
        </p:nvSpPr>
        <p:spPr/>
        <p:txBody>
          <a:bodyPr>
            <a:normAutofit/>
          </a:bodyPr>
          <a:lstStyle/>
          <a:p>
            <a:pPr marL="0" indent="0">
              <a:buNone/>
            </a:pPr>
            <a:r>
              <a:rPr lang="pt-PT" dirty="0" smtClean="0"/>
              <a:t>2.1 </a:t>
            </a:r>
            <a:r>
              <a:rPr lang="pt-PT" dirty="0" smtClean="0"/>
              <a:t>Estime um modelo de regressão </a:t>
            </a:r>
            <a:r>
              <a:rPr lang="pt-PT" dirty="0" smtClean="0"/>
              <a:t>logística</a:t>
            </a:r>
            <a:endParaRPr lang="pt-PT" dirty="0" smtClean="0"/>
          </a:p>
          <a:p>
            <a:pPr marL="0" lvl="0" indent="0">
              <a:buNone/>
            </a:pPr>
            <a:r>
              <a:rPr lang="en-US" dirty="0" smtClean="0"/>
              <a:t>Recommendation </a:t>
            </a:r>
            <a:r>
              <a:rPr lang="en-US" dirty="0" smtClean="0"/>
              <a:t>= f (Seat Comfort, Cabin Staff Service, Food &amp; Beverages, Inflight Entertainment, Ground Service, </a:t>
            </a:r>
            <a:r>
              <a:rPr lang="en-US" dirty="0" err="1" smtClean="0"/>
              <a:t>Wifi</a:t>
            </a:r>
            <a:r>
              <a:rPr lang="en-US" dirty="0" smtClean="0"/>
              <a:t> Connectivity, Value For Money)</a:t>
            </a:r>
          </a:p>
          <a:p>
            <a:pPr marL="0" lvl="0" indent="0">
              <a:buNone/>
            </a:pPr>
            <a:r>
              <a:rPr lang="en-US" dirty="0" smtClean="0"/>
              <a:t>2.2</a:t>
            </a:r>
            <a:r>
              <a:rPr lang="en-US" dirty="0" smtClean="0"/>
              <a:t>. </a:t>
            </a:r>
            <a:r>
              <a:rPr lang="en-US" dirty="0" err="1" smtClean="0"/>
              <a:t>Avalie</a:t>
            </a:r>
            <a:r>
              <a:rPr lang="en-US" dirty="0" smtClean="0"/>
              <a:t> a </a:t>
            </a:r>
            <a:r>
              <a:rPr lang="en-US" dirty="0" err="1" smtClean="0"/>
              <a:t>Qualidade</a:t>
            </a:r>
            <a:r>
              <a:rPr lang="en-US" dirty="0" smtClean="0"/>
              <a:t> do </a:t>
            </a:r>
            <a:r>
              <a:rPr lang="en-US" dirty="0" err="1" smtClean="0"/>
              <a:t>Modelo</a:t>
            </a:r>
            <a:endParaRPr lang="en-US" dirty="0" smtClean="0"/>
          </a:p>
          <a:p>
            <a:pPr marL="0" lvl="0" indent="0">
              <a:buNone/>
            </a:pPr>
            <a:r>
              <a:rPr lang="en-US" dirty="0" smtClean="0"/>
              <a:t>2.3. </a:t>
            </a:r>
            <a:r>
              <a:rPr lang="en-US" dirty="0" err="1" smtClean="0"/>
              <a:t>Qual</a:t>
            </a:r>
            <a:r>
              <a:rPr lang="en-US" dirty="0" smtClean="0"/>
              <a:t> a </a:t>
            </a:r>
            <a:r>
              <a:rPr lang="en-US" dirty="0" err="1" smtClean="0"/>
              <a:t>dimensão</a:t>
            </a:r>
            <a:r>
              <a:rPr lang="en-US" dirty="0" smtClean="0"/>
              <a:t> da </a:t>
            </a:r>
            <a:r>
              <a:rPr lang="en-US" dirty="0" err="1" smtClean="0"/>
              <a:t>qualidade</a:t>
            </a:r>
            <a:r>
              <a:rPr lang="en-US" dirty="0" smtClean="0"/>
              <a:t> do </a:t>
            </a:r>
            <a:r>
              <a:rPr lang="en-US" dirty="0" err="1" smtClean="0"/>
              <a:t>serviço</a:t>
            </a:r>
            <a:r>
              <a:rPr lang="en-US" dirty="0" smtClean="0"/>
              <a:t> com </a:t>
            </a:r>
            <a:r>
              <a:rPr lang="en-US" dirty="0" err="1" smtClean="0"/>
              <a:t>maior</a:t>
            </a:r>
            <a:r>
              <a:rPr lang="en-US" dirty="0" smtClean="0"/>
              <a:t> </a:t>
            </a:r>
            <a:r>
              <a:rPr lang="en-US" dirty="0" err="1" smtClean="0"/>
              <a:t>impacto</a:t>
            </a:r>
            <a:r>
              <a:rPr lang="en-US" dirty="0" smtClean="0"/>
              <a:t> </a:t>
            </a:r>
            <a:r>
              <a:rPr lang="en-US" dirty="0" err="1" smtClean="0"/>
              <a:t>na</a:t>
            </a:r>
            <a:r>
              <a:rPr lang="en-US" dirty="0" smtClean="0"/>
              <a:t> </a:t>
            </a:r>
            <a:r>
              <a:rPr lang="en-US" dirty="0" err="1" smtClean="0"/>
              <a:t>recomendação</a:t>
            </a:r>
            <a:r>
              <a:rPr lang="en-US" dirty="0" smtClean="0"/>
              <a:t>?</a:t>
            </a:r>
            <a:endParaRPr lang="en-US" dirty="0"/>
          </a:p>
          <a:p>
            <a:pPr marL="0" lvl="0" indent="0">
              <a:buNone/>
            </a:pPr>
            <a:endParaRPr lang="en-US" dirty="0"/>
          </a:p>
          <a:p>
            <a:pPr marL="0" indent="0">
              <a:buNone/>
            </a:pPr>
            <a:endParaRPr lang="pt-PT" dirty="0" smtClean="0"/>
          </a:p>
          <a:p>
            <a:pPr marL="0" indent="0">
              <a:buNone/>
            </a:pPr>
            <a:endParaRPr lang="pt-PT" dirty="0" smtClean="0"/>
          </a:p>
          <a:p>
            <a:endParaRPr lang="pt-PT" dirty="0"/>
          </a:p>
        </p:txBody>
      </p:sp>
    </p:spTree>
    <p:extLst>
      <p:ext uri="{BB962C8B-B14F-4D97-AF65-F5344CB8AC3E}">
        <p14:creationId xmlns:p14="http://schemas.microsoft.com/office/powerpoint/2010/main" val="845698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smtClean="0"/>
              <a:t>Análise de Regressão</a:t>
            </a:r>
            <a:endParaRPr lang="pt-PT" b="1" dirty="0"/>
          </a:p>
        </p:txBody>
      </p:sp>
      <p:sp>
        <p:nvSpPr>
          <p:cNvPr id="3" name="Marcador de Posição de Conteúdo 2"/>
          <p:cNvSpPr>
            <a:spLocks noGrp="1"/>
          </p:cNvSpPr>
          <p:nvPr>
            <p:ph idx="1"/>
          </p:nvPr>
        </p:nvSpPr>
        <p:spPr/>
        <p:txBody>
          <a:bodyPr>
            <a:normAutofit lnSpcReduction="10000"/>
          </a:bodyPr>
          <a:lstStyle/>
          <a:p>
            <a:r>
              <a:rPr lang="pt-PT" dirty="0" smtClean="0"/>
              <a:t>Permite </a:t>
            </a:r>
            <a:r>
              <a:rPr lang="pt-PT" b="1" dirty="0" smtClean="0"/>
              <a:t>explicar e prever</a:t>
            </a:r>
            <a:r>
              <a:rPr lang="pt-PT" dirty="0" smtClean="0"/>
              <a:t> uma variável dependente (Y) a partir </a:t>
            </a:r>
            <a:r>
              <a:rPr lang="pt-PT" smtClean="0"/>
              <a:t>de </a:t>
            </a:r>
            <a:r>
              <a:rPr lang="pt-PT" smtClean="0"/>
              <a:t>várias </a:t>
            </a:r>
            <a:r>
              <a:rPr lang="pt-PT" dirty="0" smtClean="0"/>
              <a:t>variáveis independentes (X₁, X₂, …, Xₙ).</a:t>
            </a:r>
          </a:p>
          <a:p>
            <a:endParaRPr lang="pt-PT" dirty="0" smtClean="0"/>
          </a:p>
          <a:p>
            <a:r>
              <a:rPr lang="pt-PT" dirty="0" smtClean="0"/>
              <a:t>Estuda relações lineares entre variáveis quantitativas.</a:t>
            </a:r>
          </a:p>
          <a:p>
            <a:endParaRPr lang="pt-PT" dirty="0" smtClean="0"/>
          </a:p>
          <a:p>
            <a:r>
              <a:rPr lang="pt-PT" dirty="0" smtClean="0"/>
              <a:t> </a:t>
            </a:r>
            <a:r>
              <a:rPr lang="pt-PT" b="1" dirty="0" smtClean="0"/>
              <a:t>Modelo Geral</a:t>
            </a:r>
          </a:p>
          <a:p>
            <a:r>
              <a:rPr lang="pt-PT" dirty="0" smtClean="0"/>
              <a:t>Y=β</a:t>
            </a:r>
            <a:r>
              <a:rPr lang="pt-PT" baseline="-25000" dirty="0" smtClean="0"/>
              <a:t>0</a:t>
            </a:r>
            <a:r>
              <a:rPr lang="pt-PT" dirty="0" smtClean="0"/>
              <a:t>+β</a:t>
            </a:r>
            <a:r>
              <a:rPr lang="pt-PT" baseline="-25000" dirty="0" smtClean="0"/>
              <a:t>1</a:t>
            </a:r>
            <a:r>
              <a:rPr lang="pt-PT" dirty="0" smtClean="0"/>
              <a:t>X</a:t>
            </a:r>
            <a:r>
              <a:rPr lang="pt-PT" baseline="-25000" dirty="0"/>
              <a:t>1</a:t>
            </a:r>
            <a:r>
              <a:rPr lang="pt-PT" dirty="0" smtClean="0"/>
              <a:t>+β</a:t>
            </a:r>
            <a:r>
              <a:rPr lang="pt-PT" baseline="-25000" dirty="0"/>
              <a:t>2</a:t>
            </a:r>
            <a:r>
              <a:rPr lang="pt-PT" dirty="0" smtClean="0"/>
              <a:t>X</a:t>
            </a:r>
            <a:r>
              <a:rPr lang="pt-PT" baseline="-25000" dirty="0"/>
              <a:t>2</a:t>
            </a:r>
            <a:r>
              <a:rPr lang="pt-PT" dirty="0" smtClean="0"/>
              <a:t>+…+β</a:t>
            </a:r>
            <a:r>
              <a:rPr lang="pt-PT" baseline="-25000" dirty="0" err="1" smtClean="0"/>
              <a:t>n</a:t>
            </a:r>
            <a:r>
              <a:rPr lang="pt-PT" dirty="0" err="1" smtClean="0"/>
              <a:t>X</a:t>
            </a:r>
            <a:r>
              <a:rPr lang="pt-PT" baseline="-25000" dirty="0" err="1" smtClean="0"/>
              <a:t>n</a:t>
            </a:r>
            <a:r>
              <a:rPr lang="pt-PT" dirty="0" err="1" smtClean="0"/>
              <a:t>+ε</a:t>
            </a:r>
            <a:endParaRPr lang="pt-PT" dirty="0" smtClean="0"/>
          </a:p>
          <a:p>
            <a:pPr marL="457200" lvl="1" indent="0">
              <a:buNone/>
            </a:pPr>
            <a:r>
              <a:rPr lang="pt-PT" b="1" dirty="0" smtClean="0"/>
              <a:t>β₀</a:t>
            </a:r>
            <a:r>
              <a:rPr lang="pt-PT" dirty="0" smtClean="0"/>
              <a:t>: termo independente</a:t>
            </a:r>
          </a:p>
          <a:p>
            <a:pPr marL="457200" lvl="1" indent="0">
              <a:buNone/>
            </a:pPr>
            <a:r>
              <a:rPr lang="pt-PT" b="1" dirty="0" smtClean="0"/>
              <a:t>βᵢ</a:t>
            </a:r>
            <a:r>
              <a:rPr lang="pt-PT" dirty="0" smtClean="0"/>
              <a:t>: coeficiente de regressão (impacto marginal de Xᵢ sobre Y)</a:t>
            </a:r>
          </a:p>
          <a:p>
            <a:pPr marL="457200" lvl="1" indent="0">
              <a:buNone/>
            </a:pPr>
            <a:r>
              <a:rPr lang="pt-PT" b="1" dirty="0" smtClean="0"/>
              <a:t>ε</a:t>
            </a:r>
            <a:r>
              <a:rPr lang="pt-PT" dirty="0" smtClean="0"/>
              <a:t>: termo de erro (diferenças não explicadas pelo modelo)</a:t>
            </a:r>
          </a:p>
          <a:p>
            <a:endParaRPr lang="pt-PT" dirty="0" smtClean="0"/>
          </a:p>
        </p:txBody>
      </p:sp>
    </p:spTree>
    <p:extLst>
      <p:ext uri="{BB962C8B-B14F-4D97-AF65-F5344CB8AC3E}">
        <p14:creationId xmlns:p14="http://schemas.microsoft.com/office/powerpoint/2010/main" val="2227838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smtClean="0"/>
              <a:t>Etapas da Análise</a:t>
            </a:r>
            <a:endParaRPr lang="pt-PT" dirty="0"/>
          </a:p>
        </p:txBody>
      </p:sp>
      <p:sp>
        <p:nvSpPr>
          <p:cNvPr id="3" name="Marcador de Posição de Conteúdo 2"/>
          <p:cNvSpPr>
            <a:spLocks noGrp="1"/>
          </p:cNvSpPr>
          <p:nvPr>
            <p:ph idx="1"/>
          </p:nvPr>
        </p:nvSpPr>
        <p:spPr/>
        <p:txBody>
          <a:bodyPr/>
          <a:lstStyle/>
          <a:p>
            <a:r>
              <a:rPr lang="pt-PT" b="1" dirty="0" smtClean="0"/>
              <a:t>Definir o problema e as variáveis</a:t>
            </a:r>
            <a:endParaRPr lang="pt-PT" dirty="0" smtClean="0"/>
          </a:p>
          <a:p>
            <a:r>
              <a:rPr lang="pt-PT" b="1" dirty="0" smtClean="0"/>
              <a:t>Estimar o modelo</a:t>
            </a:r>
            <a:r>
              <a:rPr lang="pt-PT" dirty="0" smtClean="0"/>
              <a:t> (método dos mínimos quadrados)</a:t>
            </a:r>
          </a:p>
          <a:p>
            <a:r>
              <a:rPr lang="pt-PT" b="1" dirty="0" smtClean="0"/>
              <a:t>Avaliar a qualidade do ajustamento</a:t>
            </a:r>
            <a:endParaRPr lang="pt-PT" dirty="0" smtClean="0"/>
          </a:p>
          <a:p>
            <a:r>
              <a:rPr lang="pt-PT" b="1" dirty="0" smtClean="0"/>
              <a:t>Testar pressupostos e validade dos resultados</a:t>
            </a:r>
            <a:endParaRPr lang="pt-PT" dirty="0" smtClean="0"/>
          </a:p>
          <a:p>
            <a:r>
              <a:rPr lang="pt-PT" b="1" dirty="0" smtClean="0"/>
              <a:t>Interpretar e comunicar as conclusões</a:t>
            </a:r>
            <a:endParaRPr lang="pt-PT" dirty="0" smtClean="0"/>
          </a:p>
          <a:p>
            <a:endParaRPr lang="pt-PT" dirty="0"/>
          </a:p>
        </p:txBody>
      </p:sp>
    </p:spTree>
    <p:extLst>
      <p:ext uri="{BB962C8B-B14F-4D97-AF65-F5344CB8AC3E}">
        <p14:creationId xmlns:p14="http://schemas.microsoft.com/office/powerpoint/2010/main" val="1872724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smtClean="0"/>
              <a:t>Avaliação da Qualidade do Modelo</a:t>
            </a:r>
            <a:endParaRPr lang="pt-PT" dirty="0"/>
          </a:p>
        </p:txBody>
      </p:sp>
      <p:sp>
        <p:nvSpPr>
          <p:cNvPr id="3" name="Marcador de Posição de Conteúdo 2"/>
          <p:cNvSpPr>
            <a:spLocks noGrp="1"/>
          </p:cNvSpPr>
          <p:nvPr>
            <p:ph idx="1"/>
          </p:nvPr>
        </p:nvSpPr>
        <p:spPr/>
        <p:txBody>
          <a:bodyPr/>
          <a:lstStyle/>
          <a:p>
            <a:r>
              <a:rPr lang="pt-PT" b="1" dirty="0" smtClean="0"/>
              <a:t>R²</a:t>
            </a:r>
            <a:r>
              <a:rPr lang="pt-PT" dirty="0" smtClean="0"/>
              <a:t> → proporção da variância de Y explicada pelo modelo</a:t>
            </a:r>
          </a:p>
          <a:p>
            <a:r>
              <a:rPr lang="pt-PT" b="1" dirty="0" smtClean="0"/>
              <a:t>R² ajustado</a:t>
            </a:r>
            <a:r>
              <a:rPr lang="pt-PT" dirty="0" smtClean="0"/>
              <a:t> → corrige o R² pelo número de variáveis independentes</a:t>
            </a:r>
          </a:p>
          <a:p>
            <a:r>
              <a:rPr lang="pt-PT" b="1" dirty="0" smtClean="0"/>
              <a:t>Teste F (ANOVA da regressão)</a:t>
            </a:r>
            <a:r>
              <a:rPr lang="pt-PT" dirty="0" smtClean="0"/>
              <a:t> → verifica se o modelo é globalmente significativo</a:t>
            </a:r>
          </a:p>
          <a:p>
            <a:r>
              <a:rPr lang="pt-PT" b="1" dirty="0" smtClean="0"/>
              <a:t>Teste t (para cada βᵢ)</a:t>
            </a:r>
            <a:r>
              <a:rPr lang="pt-PT" dirty="0" smtClean="0"/>
              <a:t> → verifica se cada variável explica Y de forma significativa</a:t>
            </a:r>
          </a:p>
          <a:p>
            <a:endParaRPr lang="pt-PT" dirty="0"/>
          </a:p>
        </p:txBody>
      </p:sp>
    </p:spTree>
    <p:extLst>
      <p:ext uri="{BB962C8B-B14F-4D97-AF65-F5344CB8AC3E}">
        <p14:creationId xmlns:p14="http://schemas.microsoft.com/office/powerpoint/2010/main" val="3632892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smtClean="0"/>
              <a:t>Pressupostos da análise de Regressão</a:t>
            </a:r>
            <a:br>
              <a:rPr lang="pt-PT" b="1" dirty="0" smtClean="0"/>
            </a:br>
            <a:endParaRPr lang="pt-PT" dirty="0"/>
          </a:p>
        </p:txBody>
      </p:sp>
      <p:sp>
        <p:nvSpPr>
          <p:cNvPr id="3" name="Marcador de Posição de Conteúdo 2"/>
          <p:cNvSpPr>
            <a:spLocks noGrp="1"/>
          </p:cNvSpPr>
          <p:nvPr>
            <p:ph idx="1"/>
          </p:nvPr>
        </p:nvSpPr>
        <p:spPr/>
        <p:txBody>
          <a:bodyPr/>
          <a:lstStyle/>
          <a:p>
            <a:r>
              <a:rPr lang="pt-PT" b="1" dirty="0" smtClean="0"/>
              <a:t>Linearidade</a:t>
            </a:r>
            <a:r>
              <a:rPr lang="pt-PT" dirty="0" smtClean="0"/>
              <a:t> — relação linear entre Y e Xᵢ</a:t>
            </a:r>
          </a:p>
          <a:p>
            <a:r>
              <a:rPr lang="pt-PT" b="1" dirty="0" smtClean="0"/>
              <a:t>Normalidade dos resíduos</a:t>
            </a:r>
            <a:endParaRPr lang="pt-PT" dirty="0" smtClean="0"/>
          </a:p>
          <a:p>
            <a:r>
              <a:rPr lang="pt-PT" b="1" dirty="0" err="1" smtClean="0"/>
              <a:t>Homoscedasticidade</a:t>
            </a:r>
            <a:r>
              <a:rPr lang="pt-PT" dirty="0" smtClean="0"/>
              <a:t> — variância constante dos erros</a:t>
            </a:r>
          </a:p>
          <a:p>
            <a:r>
              <a:rPr lang="pt-PT" b="1" dirty="0" smtClean="0"/>
              <a:t>Independência dos erros </a:t>
            </a:r>
            <a:r>
              <a:rPr lang="pt-PT" dirty="0" smtClean="0"/>
              <a:t>– ausência de </a:t>
            </a:r>
            <a:r>
              <a:rPr lang="pt-PT" dirty="0" err="1" smtClean="0"/>
              <a:t>autocorrelação</a:t>
            </a:r>
            <a:endParaRPr lang="pt-PT" dirty="0" smtClean="0"/>
          </a:p>
          <a:p>
            <a:r>
              <a:rPr lang="pt-PT" b="1" dirty="0" smtClean="0"/>
              <a:t>Ausência de </a:t>
            </a:r>
            <a:r>
              <a:rPr lang="pt-PT" b="1" dirty="0" err="1" smtClean="0"/>
              <a:t>multicolinearidade</a:t>
            </a:r>
            <a:r>
              <a:rPr lang="pt-PT" dirty="0" smtClean="0"/>
              <a:t> — correlações excessivas entre as Xᵢ (VIF &lt; 10)</a:t>
            </a:r>
          </a:p>
          <a:p>
            <a:endParaRPr lang="pt-PT" dirty="0"/>
          </a:p>
        </p:txBody>
      </p:sp>
    </p:spTree>
    <p:extLst>
      <p:ext uri="{BB962C8B-B14F-4D97-AF65-F5344CB8AC3E}">
        <p14:creationId xmlns:p14="http://schemas.microsoft.com/office/powerpoint/2010/main" val="160333383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1183</Words>
  <Application>Microsoft Office PowerPoint</Application>
  <PresentationFormat>Ecrã Panorâmico</PresentationFormat>
  <Paragraphs>123</Paragraphs>
  <Slides>26</Slides>
  <Notes>0</Notes>
  <HiddenSlides>0</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26</vt:i4>
      </vt:variant>
    </vt:vector>
  </HeadingPairs>
  <TitlesOfParts>
    <vt:vector size="30" baseType="lpstr">
      <vt:lpstr>Arial</vt:lpstr>
      <vt:lpstr>Calibri</vt:lpstr>
      <vt:lpstr>Calibri Light</vt:lpstr>
      <vt:lpstr>Tema do Office</vt:lpstr>
      <vt:lpstr>Análise Quantitativa de Dados  em Marketing</vt:lpstr>
      <vt:lpstr>Ficha n.º 11</vt:lpstr>
      <vt:lpstr>Apresentação do PowerPoint</vt:lpstr>
      <vt:lpstr>1. Análise de Regressão</vt:lpstr>
      <vt:lpstr>2. Análise de Regressão Logística</vt:lpstr>
      <vt:lpstr>Análise de Regressão</vt:lpstr>
      <vt:lpstr>Etapas da Análise</vt:lpstr>
      <vt:lpstr>Avaliação da Qualidade do Modelo</vt:lpstr>
      <vt:lpstr>Pressupostos da análise de Regressão </vt:lpstr>
      <vt:lpstr>Interpretação dos Coeficientes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Regressão logística</vt:lpstr>
      <vt:lpstr>Regressão logística</vt:lpstr>
      <vt:lpstr>Estimação e Interpretação</vt:lpstr>
      <vt:lpstr>Avaliação do Modelo</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Ana Brochado</dc:creator>
  <cp:lastModifiedBy>Ana Brochado</cp:lastModifiedBy>
  <cp:revision>20</cp:revision>
  <dcterms:created xsi:type="dcterms:W3CDTF">2025-11-11T22:40:28Z</dcterms:created>
  <dcterms:modified xsi:type="dcterms:W3CDTF">2025-11-12T21:12:22Z</dcterms:modified>
</cp:coreProperties>
</file>